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268" r:id="rId23"/>
    <p:sldId id="291" r:id="rId24"/>
    <p:sldId id="292" r:id="rId25"/>
    <p:sldId id="298" r:id="rId26"/>
    <p:sldId id="295" r:id="rId27"/>
    <p:sldId id="307" r:id="rId28"/>
    <p:sldId id="308" r:id="rId29"/>
    <p:sldId id="309" r:id="rId30"/>
    <p:sldId id="346" r:id="rId31"/>
    <p:sldId id="347" r:id="rId32"/>
    <p:sldId id="353" r:id="rId33"/>
    <p:sldId id="348" r:id="rId34"/>
    <p:sldId id="349" r:id="rId35"/>
    <p:sldId id="350" r:id="rId36"/>
    <p:sldId id="351" r:id="rId37"/>
    <p:sldId id="352" r:id="rId38"/>
    <p:sldId id="296" r:id="rId39"/>
    <p:sldId id="345" r:id="rId40"/>
    <p:sldId id="354" r:id="rId4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2C6098-B23B-4AF6-9CB0-E2301952C1D1}" type="datetimeFigureOut">
              <a:rPr lang="es-MX" smtClean="0"/>
              <a:t>16/08/17</a:t>
            </a:fld>
            <a:endParaRPr lang="es-MX"/>
          </a:p>
        </p:txBody>
      </p:sp>
      <p:sp>
        <p:nvSpPr>
          <p:cNvPr id="5" name="Footer Placeholder 4"/>
          <p:cNvSpPr>
            <a:spLocks noGrp="1"/>
          </p:cNvSpPr>
          <p:nvPr>
            <p:ph type="ftr" sz="quarter" idx="11"/>
          </p:nvPr>
        </p:nvSpPr>
        <p:spPr/>
        <p:txBody>
          <a:bodyPr/>
          <a:lstStyle/>
          <a:p>
            <a:endParaRPr lang="es-MX"/>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2414967-7A0E-4218-8234-458F96D1F3EB}" type="slidenum">
              <a:rPr lang="es-MX" smtClean="0"/>
              <a:t>‹Nr.›</a:t>
            </a:fld>
            <a:endParaRPr lang="es-MX"/>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2C6098-B23B-4AF6-9CB0-E2301952C1D1}" type="datetimeFigureOut">
              <a:rPr lang="es-MX" smtClean="0"/>
              <a:t>16/08/17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02C6098-B23B-4AF6-9CB0-E2301952C1D1}" type="datetimeFigureOut">
              <a:rPr lang="es-MX" smtClean="0"/>
              <a:t>16/08/17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02C6098-B23B-4AF6-9CB0-E2301952C1D1}" type="datetimeFigureOut">
              <a:rPr lang="es-MX" smtClean="0"/>
              <a:t>16/08/17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2C6098-B23B-4AF6-9CB0-E2301952C1D1}" type="datetimeFigureOut">
              <a:rPr lang="es-MX" smtClean="0"/>
              <a:t>16/08/17</a:t>
            </a:fld>
            <a:endParaRPr lang="es-MX"/>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2414967-7A0E-4218-8234-458F96D1F3EB}" type="slidenum">
              <a:rPr lang="es-MX" smtClean="0"/>
              <a:t>‹Nr.›</a:t>
            </a:fld>
            <a:endParaRPr lang="es-MX"/>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02C6098-B23B-4AF6-9CB0-E2301952C1D1}" type="datetimeFigureOut">
              <a:rPr lang="es-MX" smtClean="0"/>
              <a:t>16/08/17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02C6098-B23B-4AF6-9CB0-E2301952C1D1}" type="datetimeFigureOut">
              <a:rPr lang="es-MX" smtClean="0"/>
              <a:t>16/08/17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02C6098-B23B-4AF6-9CB0-E2301952C1D1}" type="datetimeFigureOut">
              <a:rPr lang="es-MX" smtClean="0"/>
              <a:t>16/08/17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02C6098-B23B-4AF6-9CB0-E2301952C1D1}" type="datetimeFigureOut">
              <a:rPr lang="es-MX" smtClean="0"/>
              <a:t>16/08/17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2414967-7A0E-4218-8234-458F96D1F3EB}" type="slidenum">
              <a:rPr lang="es-MX" smtClean="0"/>
              <a:t>‹Nr.›</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02C6098-B23B-4AF6-9CB0-E2301952C1D1}" type="datetimeFigureOut">
              <a:rPr lang="es-MX" smtClean="0"/>
              <a:t>16/08/17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2414967-7A0E-4218-8234-458F96D1F3EB}" type="slidenum">
              <a:rPr lang="es-MX" smtClean="0"/>
              <a:t>‹Nr.›</a:t>
            </a:fld>
            <a:endParaRPr lang="es-MX"/>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802C6098-B23B-4AF6-9CB0-E2301952C1D1}" type="datetimeFigureOut">
              <a:rPr lang="es-MX" smtClean="0"/>
              <a:t>16/08/17</a:t>
            </a:fld>
            <a:endParaRPr lang="es-MX"/>
          </a:p>
        </p:txBody>
      </p:sp>
      <p:sp>
        <p:nvSpPr>
          <p:cNvPr id="7" name="Slide Number Placeholder 6"/>
          <p:cNvSpPr>
            <a:spLocks noGrp="1"/>
          </p:cNvSpPr>
          <p:nvPr>
            <p:ph type="sldNum" sz="quarter" idx="12"/>
          </p:nvPr>
        </p:nvSpPr>
        <p:spPr/>
        <p:txBody>
          <a:bodyPr/>
          <a:lstStyle/>
          <a:p>
            <a:fld id="{F2414967-7A0E-4218-8234-458F96D1F3EB}" type="slidenum">
              <a:rPr lang="es-MX" smtClean="0"/>
              <a:t>‹Nr.›</a:t>
            </a:fld>
            <a:endParaRPr lang="es-MX"/>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MX"/>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02C6098-B23B-4AF6-9CB0-E2301952C1D1}" type="datetimeFigureOut">
              <a:rPr lang="es-MX" smtClean="0"/>
              <a:t>16/08/17</a:t>
            </a:fld>
            <a:endParaRPr lang="es-MX"/>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2414967-7A0E-4218-8234-458F96D1F3EB}" type="slidenum">
              <a:rPr lang="es-MX" smtClean="0"/>
              <a:t>‹Nr.›</a:t>
            </a:fld>
            <a:endParaRPr lang="es-MX"/>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fontScale="85000" lnSpcReduction="10000"/>
          </a:bodyPr>
          <a:lstStyle/>
          <a:p>
            <a:r>
              <a:rPr lang="es-ES_tradnl" dirty="0" smtClean="0"/>
              <a:t>SISTEMAS ELECTORALES Y DEMOCRACIA DIRECTA</a:t>
            </a:r>
            <a:endParaRPr lang="es-MX" dirty="0"/>
          </a:p>
          <a:p>
            <a:endParaRPr lang="es-MX" dirty="0"/>
          </a:p>
        </p:txBody>
      </p:sp>
      <p:sp>
        <p:nvSpPr>
          <p:cNvPr id="2" name="1 Título"/>
          <p:cNvSpPr>
            <a:spLocks noGrp="1"/>
          </p:cNvSpPr>
          <p:nvPr>
            <p:ph type="ctrTitle"/>
          </p:nvPr>
        </p:nvSpPr>
        <p:spPr/>
        <p:txBody>
          <a:bodyPr/>
          <a:lstStyle/>
          <a:p>
            <a:r>
              <a:rPr lang="es-ES" b="1" dirty="0" smtClean="0"/>
              <a:t>DIPLOMADO EN DERECHO ELECTORAL</a:t>
            </a:r>
            <a:endParaRPr lang="es-MX" dirty="0"/>
          </a:p>
        </p:txBody>
      </p:sp>
    </p:spTree>
    <p:extLst>
      <p:ext uri="{BB962C8B-B14F-4D97-AF65-F5344CB8AC3E}">
        <p14:creationId xmlns:p14="http://schemas.microsoft.com/office/powerpoint/2010/main" val="201851672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err="1" smtClean="0"/>
              <a:t>F</a:t>
            </a:r>
            <a:r>
              <a:rPr lang="es-ES" b="1" dirty="0" err="1" smtClean="0"/>
              <a:t>Ó</a:t>
            </a:r>
            <a:r>
              <a:rPr lang="es-ES" b="1" dirty="0" err="1" smtClean="0"/>
              <a:t>rmulas</a:t>
            </a:r>
            <a:r>
              <a:rPr lang="es-ES" b="1" dirty="0" smtClean="0"/>
              <a:t> </a:t>
            </a:r>
            <a:r>
              <a:rPr lang="es-ES" b="1" dirty="0"/>
              <a:t>electorales de </a:t>
            </a:r>
            <a:r>
              <a:rPr lang="es-ES" b="1" dirty="0" err="1" smtClean="0"/>
              <a:t>representaci</a:t>
            </a:r>
            <a:r>
              <a:rPr lang="es-ES" b="1" dirty="0" err="1" smtClean="0"/>
              <a:t>Ó</a:t>
            </a:r>
            <a:r>
              <a:rPr lang="es-ES" b="1" dirty="0" err="1" smtClean="0"/>
              <a:t>n</a:t>
            </a:r>
            <a:r>
              <a:rPr lang="es-ES" b="1" dirty="0" smtClean="0"/>
              <a:t> </a:t>
            </a:r>
            <a:r>
              <a:rPr lang="es-ES" b="1" dirty="0"/>
              <a:t>proporcional </a:t>
            </a:r>
            <a:r>
              <a:rPr lang="es-ES" dirty="0"/>
              <a:t/>
            </a:r>
            <a:br>
              <a:rPr lang="es-ES" dirty="0"/>
            </a:br>
            <a:endParaRPr lang="es-ES" dirty="0"/>
          </a:p>
        </p:txBody>
      </p:sp>
      <p:sp>
        <p:nvSpPr>
          <p:cNvPr id="3" name="Marcador de contenido 2"/>
          <p:cNvSpPr>
            <a:spLocks noGrp="1"/>
          </p:cNvSpPr>
          <p:nvPr>
            <p:ph idx="1"/>
          </p:nvPr>
        </p:nvSpPr>
        <p:spPr>
          <a:xfrm>
            <a:off x="457200" y="1752600"/>
            <a:ext cx="8229600" cy="4916760"/>
          </a:xfrm>
        </p:spPr>
        <p:txBody>
          <a:bodyPr/>
          <a:lstStyle/>
          <a:p>
            <a:r>
              <a:rPr lang="es-ES" b="1" dirty="0" smtClean="0"/>
              <a:t>Divisores:</a:t>
            </a:r>
          </a:p>
          <a:p>
            <a:pPr lvl="1"/>
            <a:r>
              <a:rPr lang="es-ES" b="1" dirty="0" err="1" smtClean="0"/>
              <a:t>D’Hondt</a:t>
            </a:r>
            <a:endParaRPr lang="es-ES" b="1" dirty="0"/>
          </a:p>
          <a:p>
            <a:pPr lvl="1"/>
            <a:r>
              <a:rPr lang="es-ES" b="1" dirty="0" err="1"/>
              <a:t>Sainte-Lague</a:t>
            </a:r>
            <a:r>
              <a:rPr lang="es-ES" b="1" dirty="0"/>
              <a:t>̈ </a:t>
            </a:r>
            <a:endParaRPr lang="es-ES" dirty="0"/>
          </a:p>
          <a:p>
            <a:endParaRPr lang="es-ES" dirty="0"/>
          </a:p>
          <a:p>
            <a:r>
              <a:rPr lang="es-ES" b="1" dirty="0"/>
              <a:t>Cocientes o </a:t>
            </a:r>
            <a:r>
              <a:rPr lang="es-ES" b="1" dirty="0" smtClean="0"/>
              <a:t>cuotas:</a:t>
            </a:r>
          </a:p>
          <a:p>
            <a:pPr lvl="1"/>
            <a:r>
              <a:rPr lang="es-ES" b="1" dirty="0"/>
              <a:t>Hare </a:t>
            </a:r>
            <a:endParaRPr lang="es-ES" dirty="0"/>
          </a:p>
          <a:p>
            <a:pPr lvl="1"/>
            <a:r>
              <a:rPr lang="es-ES" b="1" dirty="0" err="1"/>
              <a:t>Droop</a:t>
            </a:r>
            <a:r>
              <a:rPr lang="es-ES" b="1" dirty="0"/>
              <a:t> </a:t>
            </a:r>
            <a:endParaRPr lang="es-ES" dirty="0"/>
          </a:p>
          <a:p>
            <a:pPr marL="411480" lvl="1" indent="0">
              <a:buNone/>
            </a:pPr>
            <a:endParaRPr lang="es-ES" dirty="0"/>
          </a:p>
          <a:p>
            <a:r>
              <a:rPr lang="es-ES" b="1" dirty="0" smtClean="0"/>
              <a:t>Otras:</a:t>
            </a:r>
          </a:p>
          <a:p>
            <a:pPr lvl="1"/>
            <a:r>
              <a:rPr lang="es-ES" b="1" dirty="0" err="1"/>
              <a:t>Imperiali</a:t>
            </a:r>
            <a:r>
              <a:rPr lang="es-ES" b="1" dirty="0"/>
              <a:t> </a:t>
            </a:r>
            <a:endParaRPr lang="es-ES" dirty="0"/>
          </a:p>
          <a:p>
            <a:pPr lvl="1"/>
            <a:r>
              <a:rPr lang="es-ES" b="1" dirty="0"/>
              <a:t>Proporciones </a:t>
            </a:r>
            <a:r>
              <a:rPr lang="es-ES" b="1" dirty="0" err="1"/>
              <a:t>matemáticas</a:t>
            </a:r>
            <a:r>
              <a:rPr lang="es-ES" b="1" dirty="0"/>
              <a:t> </a:t>
            </a:r>
            <a:endParaRPr lang="es-ES" dirty="0"/>
          </a:p>
          <a:p>
            <a:pPr lvl="1"/>
            <a:r>
              <a:rPr lang="es-ES" b="1" dirty="0"/>
              <a:t>Voto doble </a:t>
            </a:r>
            <a:endParaRPr lang="es-ES" dirty="0"/>
          </a:p>
          <a:p>
            <a:pPr marL="411480" lvl="1" indent="0">
              <a:buNone/>
            </a:pPr>
            <a:endParaRPr lang="es-ES" dirty="0"/>
          </a:p>
          <a:p>
            <a:endParaRPr lang="es-ES" dirty="0"/>
          </a:p>
        </p:txBody>
      </p:sp>
    </p:spTree>
    <p:extLst>
      <p:ext uri="{BB962C8B-B14F-4D97-AF65-F5344CB8AC3E}">
        <p14:creationId xmlns:p14="http://schemas.microsoft.com/office/powerpoint/2010/main" val="411681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UMBRAL O BARRERA </a:t>
            </a:r>
            <a:r>
              <a:rPr lang="es-ES" dirty="0"/>
              <a:t/>
            </a:r>
            <a:br>
              <a:rPr lang="es-ES" dirty="0"/>
            </a:br>
            <a:endParaRPr lang="es-ES" dirty="0"/>
          </a:p>
        </p:txBody>
      </p:sp>
      <p:sp>
        <p:nvSpPr>
          <p:cNvPr id="3" name="Marcador de contenido 2"/>
          <p:cNvSpPr>
            <a:spLocks noGrp="1"/>
          </p:cNvSpPr>
          <p:nvPr>
            <p:ph idx="1"/>
          </p:nvPr>
        </p:nvSpPr>
        <p:spPr/>
        <p:txBody>
          <a:bodyPr/>
          <a:lstStyle/>
          <a:p>
            <a:pPr marL="114300" indent="0">
              <a:buNone/>
            </a:pPr>
            <a:endParaRPr lang="es-ES" dirty="0" smtClean="0"/>
          </a:p>
          <a:p>
            <a:pPr marL="114300" indent="0">
              <a:buNone/>
            </a:pPr>
            <a:r>
              <a:rPr lang="es-ES" b="1" dirty="0"/>
              <a:t>• Legal </a:t>
            </a:r>
            <a:endParaRPr lang="es-ES" b="1" dirty="0" smtClean="0"/>
          </a:p>
          <a:p>
            <a:endParaRPr lang="es-ES" dirty="0"/>
          </a:p>
          <a:p>
            <a:pPr marL="114300" indent="0" algn="just">
              <a:buNone/>
            </a:pPr>
            <a:r>
              <a:rPr lang="es-ES" dirty="0"/>
              <a:t>Es el </a:t>
            </a:r>
            <a:r>
              <a:rPr lang="es-ES" dirty="0" err="1"/>
              <a:t>límite</a:t>
            </a:r>
            <a:r>
              <a:rPr lang="es-ES" dirty="0"/>
              <a:t> que la </a:t>
            </a:r>
            <a:r>
              <a:rPr lang="es-ES" dirty="0" err="1"/>
              <a:t>legislación</a:t>
            </a:r>
            <a:r>
              <a:rPr lang="es-ES" dirty="0"/>
              <a:t> impone a los partidos </a:t>
            </a:r>
            <a:r>
              <a:rPr lang="es-ES" dirty="0" err="1"/>
              <a:t>políticos</a:t>
            </a:r>
            <a:r>
              <a:rPr lang="es-ES" dirty="0"/>
              <a:t> para que puedan participar en la </a:t>
            </a:r>
            <a:r>
              <a:rPr lang="es-ES" dirty="0" err="1"/>
              <a:t>asignación</a:t>
            </a:r>
            <a:r>
              <a:rPr lang="es-ES" dirty="0"/>
              <a:t> de </a:t>
            </a:r>
            <a:r>
              <a:rPr lang="es-ES" dirty="0" err="1" smtClean="0"/>
              <a:t>escaños</a:t>
            </a:r>
            <a:r>
              <a:rPr lang="es-ES" dirty="0" smtClean="0"/>
              <a:t>:</a:t>
            </a:r>
          </a:p>
          <a:p>
            <a:pPr marL="114300" indent="0" algn="just">
              <a:buNone/>
            </a:pPr>
            <a:endParaRPr lang="es-ES" dirty="0"/>
          </a:p>
          <a:p>
            <a:pPr marL="114300" indent="0" algn="just">
              <a:buNone/>
            </a:pPr>
            <a:r>
              <a:rPr lang="es-ES" dirty="0" smtClean="0"/>
              <a:t>.Umbrales </a:t>
            </a:r>
            <a:r>
              <a:rPr lang="es-ES" dirty="0"/>
              <a:t>altos (5%) </a:t>
            </a:r>
            <a:endParaRPr lang="es-ES" dirty="0" smtClean="0"/>
          </a:p>
          <a:p>
            <a:pPr marL="114300" indent="0" algn="just">
              <a:buNone/>
            </a:pPr>
            <a:endParaRPr lang="es-ES" dirty="0"/>
          </a:p>
          <a:p>
            <a:pPr marL="114300" indent="0" algn="just">
              <a:buNone/>
            </a:pPr>
            <a:r>
              <a:rPr lang="es-ES" dirty="0"/>
              <a:t>Umbrales bajos (menos del 5%) </a:t>
            </a:r>
            <a:endParaRPr lang="es-ES" dirty="0"/>
          </a:p>
          <a:p>
            <a:pPr marL="114300" indent="0" algn="just">
              <a:buNone/>
            </a:pPr>
            <a:endParaRPr lang="es-ES" dirty="0"/>
          </a:p>
          <a:p>
            <a:pPr marL="114300" indent="0" algn="just">
              <a:buNone/>
            </a:pPr>
            <a:endParaRPr lang="es-ES" dirty="0"/>
          </a:p>
          <a:p>
            <a:pPr marL="114300" indent="0">
              <a:buNone/>
            </a:pPr>
            <a:endParaRPr lang="es-ES" dirty="0"/>
          </a:p>
        </p:txBody>
      </p:sp>
    </p:spTree>
    <p:extLst>
      <p:ext uri="{BB962C8B-B14F-4D97-AF65-F5344CB8AC3E}">
        <p14:creationId xmlns:p14="http://schemas.microsoft.com/office/powerpoint/2010/main" val="156413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err="1"/>
              <a:t>Tamaño</a:t>
            </a:r>
            <a:r>
              <a:rPr lang="es-ES" b="1" dirty="0"/>
              <a:t> de la asamblea </a:t>
            </a:r>
            <a:r>
              <a:rPr lang="es-ES" dirty="0"/>
              <a:t/>
            </a:r>
            <a:br>
              <a:rPr lang="es-ES" dirty="0"/>
            </a:br>
            <a:endParaRPr lang="es-ES" dirty="0"/>
          </a:p>
        </p:txBody>
      </p:sp>
      <p:sp>
        <p:nvSpPr>
          <p:cNvPr id="3" name="Marcador de contenido 2"/>
          <p:cNvSpPr>
            <a:spLocks noGrp="1"/>
          </p:cNvSpPr>
          <p:nvPr>
            <p:ph idx="1"/>
          </p:nvPr>
        </p:nvSpPr>
        <p:spPr/>
        <p:txBody>
          <a:bodyPr>
            <a:normAutofit fontScale="92500" lnSpcReduction="10000"/>
          </a:bodyPr>
          <a:lstStyle/>
          <a:p>
            <a:pPr marL="114300" indent="0" algn="just">
              <a:buNone/>
            </a:pPr>
            <a:r>
              <a:rPr lang="es-ES" dirty="0"/>
              <a:t>Se agrupan en: </a:t>
            </a:r>
            <a:endParaRPr lang="es-ES" dirty="0" smtClean="0"/>
          </a:p>
          <a:p>
            <a:pPr marL="114300" indent="0" algn="just">
              <a:buNone/>
            </a:pPr>
            <a:endParaRPr lang="es-ES" dirty="0"/>
          </a:p>
          <a:p>
            <a:pPr algn="just"/>
            <a:r>
              <a:rPr lang="es-ES" dirty="0"/>
              <a:t>Asambleas </a:t>
            </a:r>
            <a:r>
              <a:rPr lang="es-ES" dirty="0" err="1"/>
              <a:t>pequeñas</a:t>
            </a:r>
            <a:r>
              <a:rPr lang="es-ES" dirty="0"/>
              <a:t>: las de 20 miembros o menos. </a:t>
            </a:r>
          </a:p>
          <a:p>
            <a:pPr algn="just"/>
            <a:r>
              <a:rPr lang="es-ES" dirty="0"/>
              <a:t>Asambleas medianas: las de 100 miembros o menos. </a:t>
            </a:r>
          </a:p>
          <a:p>
            <a:pPr algn="just"/>
            <a:r>
              <a:rPr lang="es-ES" dirty="0"/>
              <a:t>Asambleas grandes: las de </a:t>
            </a:r>
            <a:r>
              <a:rPr lang="es-ES" dirty="0" err="1"/>
              <a:t>más</a:t>
            </a:r>
            <a:r>
              <a:rPr lang="es-ES" dirty="0"/>
              <a:t> de 100 miembros. </a:t>
            </a:r>
            <a:endParaRPr lang="es-ES" dirty="0" smtClean="0"/>
          </a:p>
          <a:p>
            <a:pPr marL="114300" indent="0" algn="just">
              <a:buNone/>
            </a:pPr>
            <a:endParaRPr lang="es-ES" dirty="0"/>
          </a:p>
          <a:p>
            <a:pPr marL="114300" indent="0" algn="just">
              <a:buNone/>
            </a:pPr>
            <a:r>
              <a:rPr lang="es-ES" dirty="0"/>
              <a:t>El </a:t>
            </a:r>
            <a:r>
              <a:rPr lang="es-ES" dirty="0" err="1"/>
              <a:t>tamaño</a:t>
            </a:r>
            <a:r>
              <a:rPr lang="es-ES" dirty="0"/>
              <a:t> de la asamblea está relacionado con el </a:t>
            </a:r>
            <a:r>
              <a:rPr lang="es-ES" dirty="0" err="1"/>
              <a:t>número</a:t>
            </a:r>
            <a:r>
              <a:rPr lang="es-ES" dirty="0"/>
              <a:t> de </a:t>
            </a:r>
            <a:r>
              <a:rPr lang="es-ES" dirty="0" err="1"/>
              <a:t>escaños</a:t>
            </a:r>
            <a:r>
              <a:rPr lang="es-ES" dirty="0"/>
              <a:t> en disputa y con los umbrales, ya que cuando son muchos los </a:t>
            </a:r>
            <a:r>
              <a:rPr lang="es-ES" dirty="0" err="1"/>
              <a:t>escaños</a:t>
            </a:r>
            <a:r>
              <a:rPr lang="es-ES" dirty="0"/>
              <a:t> en disputa se requieren menos votos para obtenerlos, mientras que cuando son pocos los </a:t>
            </a:r>
            <a:r>
              <a:rPr lang="es-ES" dirty="0" err="1"/>
              <a:t>escaños</a:t>
            </a:r>
            <a:r>
              <a:rPr lang="es-ES" dirty="0"/>
              <a:t> en disputa se requieren </a:t>
            </a:r>
            <a:r>
              <a:rPr lang="es-ES" dirty="0" err="1"/>
              <a:t>más</a:t>
            </a:r>
            <a:r>
              <a:rPr lang="es-ES" dirty="0"/>
              <a:t> votos para ganarlos. </a:t>
            </a:r>
          </a:p>
          <a:p>
            <a:pPr marL="114300" indent="0">
              <a:buNone/>
            </a:pPr>
            <a:endParaRPr lang="es-ES" dirty="0"/>
          </a:p>
        </p:txBody>
      </p:sp>
    </p:spTree>
    <p:extLst>
      <p:ext uri="{BB962C8B-B14F-4D97-AF65-F5344CB8AC3E}">
        <p14:creationId xmlns:p14="http://schemas.microsoft.com/office/powerpoint/2010/main" val="3729763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CLASIFICACIÓN DE LOS SISTEMAS ELECTORALES </a:t>
            </a:r>
            <a:r>
              <a:rPr lang="es-ES" dirty="0"/>
              <a:t/>
            </a:r>
            <a:br>
              <a:rPr lang="es-ES" dirty="0"/>
            </a:b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856091911"/>
              </p:ext>
            </p:extLst>
          </p:nvPr>
        </p:nvGraphicFramePr>
        <p:xfrm>
          <a:off x="467544" y="2924944"/>
          <a:ext cx="8229600" cy="1554479"/>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es-ES" sz="2800" dirty="0" smtClean="0"/>
                        <a:t>MAYORITARIOS</a:t>
                      </a:r>
                      <a:endParaRPr lang="es-ES" sz="2800" dirty="0"/>
                    </a:p>
                  </a:txBody>
                  <a:tcPr/>
                </a:tc>
              </a:tr>
              <a:tr h="133216">
                <a:tc>
                  <a:txBody>
                    <a:bodyPr/>
                    <a:lstStyle/>
                    <a:p>
                      <a:pPr algn="ctr"/>
                      <a:r>
                        <a:rPr lang="es-ES" sz="2800" b="1" dirty="0" smtClean="0"/>
                        <a:t>PROPORCIONALES</a:t>
                      </a:r>
                      <a:endParaRPr lang="es-ES" sz="2800" b="1" dirty="0"/>
                    </a:p>
                  </a:txBody>
                  <a:tcPr/>
                </a:tc>
              </a:tr>
              <a:tr h="370840">
                <a:tc>
                  <a:txBody>
                    <a:bodyPr/>
                    <a:lstStyle/>
                    <a:p>
                      <a:pPr algn="ctr"/>
                      <a:r>
                        <a:rPr lang="es-ES" sz="2800" b="1" dirty="0" smtClean="0"/>
                        <a:t>MIXTOS</a:t>
                      </a:r>
                      <a:endParaRPr lang="es-ES" sz="2800" b="1" dirty="0"/>
                    </a:p>
                  </a:txBody>
                  <a:tcPr/>
                </a:tc>
              </a:tr>
            </a:tbl>
          </a:graphicData>
        </a:graphic>
      </p:graphicFrame>
    </p:spTree>
    <p:extLst>
      <p:ext uri="{BB962C8B-B14F-4D97-AF65-F5344CB8AC3E}">
        <p14:creationId xmlns:p14="http://schemas.microsoft.com/office/powerpoint/2010/main" val="112217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Sistemas </a:t>
            </a:r>
            <a:r>
              <a:rPr lang="es-ES" dirty="0"/>
              <a:t/>
            </a:r>
            <a:br>
              <a:rPr lang="es-ES" dirty="0"/>
            </a:br>
            <a:r>
              <a:rPr lang="es-ES" b="1" dirty="0" smtClean="0"/>
              <a:t>MAYORITARIOS</a:t>
            </a:r>
            <a:endParaRPr lang="es-ES" b="1" dirty="0"/>
          </a:p>
        </p:txBody>
      </p:sp>
      <p:sp>
        <p:nvSpPr>
          <p:cNvPr id="3" name="Marcador de contenido 2"/>
          <p:cNvSpPr>
            <a:spLocks noGrp="1"/>
          </p:cNvSpPr>
          <p:nvPr>
            <p:ph idx="1"/>
          </p:nvPr>
        </p:nvSpPr>
        <p:spPr/>
        <p:txBody>
          <a:bodyPr>
            <a:normAutofit fontScale="92500" lnSpcReduction="10000"/>
          </a:bodyPr>
          <a:lstStyle/>
          <a:p>
            <a:pPr algn="just"/>
            <a:r>
              <a:rPr lang="es-ES" b="1" dirty="0"/>
              <a:t>Absoluta. </a:t>
            </a:r>
            <a:r>
              <a:rPr lang="es-ES" dirty="0"/>
              <a:t>La </a:t>
            </a:r>
            <a:r>
              <a:rPr lang="es-ES" dirty="0" err="1"/>
              <a:t>mayoría</a:t>
            </a:r>
            <a:r>
              <a:rPr lang="es-ES" dirty="0"/>
              <a:t> absoluta tiende a estar relacionada con la segunda vuelta porque el ganador necesita la mitad </a:t>
            </a:r>
            <a:r>
              <a:rPr lang="es-ES" dirty="0" err="1"/>
              <a:t>más</a:t>
            </a:r>
            <a:r>
              <a:rPr lang="es-ES" dirty="0"/>
              <a:t> uno de los votos. </a:t>
            </a:r>
            <a:endParaRPr lang="es-ES" dirty="0" smtClean="0"/>
          </a:p>
          <a:p>
            <a:pPr algn="just"/>
            <a:endParaRPr lang="es-ES" dirty="0"/>
          </a:p>
          <a:p>
            <a:pPr algn="just"/>
            <a:r>
              <a:rPr lang="es-ES" dirty="0"/>
              <a:t>• </a:t>
            </a:r>
            <a:r>
              <a:rPr lang="es-ES" b="1" dirty="0"/>
              <a:t>Relativa. </a:t>
            </a:r>
            <a:r>
              <a:rPr lang="es-ES" dirty="0"/>
              <a:t>La </a:t>
            </a:r>
            <a:r>
              <a:rPr lang="es-ES" dirty="0" err="1"/>
              <a:t>mayoría</a:t>
            </a:r>
            <a:r>
              <a:rPr lang="es-ES" dirty="0"/>
              <a:t> relativa no requiere la segunda vuelta, gana el candidato que tenga </a:t>
            </a:r>
            <a:r>
              <a:rPr lang="es-ES" dirty="0" err="1"/>
              <a:t>más</a:t>
            </a:r>
            <a:r>
              <a:rPr lang="es-ES" dirty="0"/>
              <a:t> votos. </a:t>
            </a:r>
            <a:endParaRPr lang="es-ES" dirty="0" smtClean="0"/>
          </a:p>
          <a:p>
            <a:pPr algn="just"/>
            <a:endParaRPr lang="es-ES" dirty="0"/>
          </a:p>
          <a:p>
            <a:pPr algn="just"/>
            <a:r>
              <a:rPr lang="es-ES" dirty="0"/>
              <a:t>• </a:t>
            </a:r>
            <a:r>
              <a:rPr lang="es-ES" b="1" dirty="0"/>
              <a:t>Ponderada. </a:t>
            </a:r>
            <a:r>
              <a:rPr lang="es-ES" dirty="0"/>
              <a:t>La </a:t>
            </a:r>
            <a:r>
              <a:rPr lang="es-ES" dirty="0" err="1"/>
              <a:t>mayoría</a:t>
            </a:r>
            <a:r>
              <a:rPr lang="es-ES" dirty="0"/>
              <a:t> ponderada exige un porcentaje de votos menor al 50% </a:t>
            </a:r>
            <a:r>
              <a:rPr lang="es-ES" dirty="0" err="1"/>
              <a:t>más</a:t>
            </a:r>
            <a:r>
              <a:rPr lang="es-ES" dirty="0"/>
              <a:t> uno, por ejemplo 40%, para evitar la segunda vuelta. </a:t>
            </a:r>
            <a:r>
              <a:rPr lang="es-ES" dirty="0" err="1"/>
              <a:t>También</a:t>
            </a:r>
            <a:r>
              <a:rPr lang="es-ES" dirty="0"/>
              <a:t> puede regular un porcentaje de votos </a:t>
            </a:r>
            <a:r>
              <a:rPr lang="es-ES" dirty="0" err="1"/>
              <a:t>mínimo</a:t>
            </a:r>
            <a:r>
              <a:rPr lang="es-ES" dirty="0"/>
              <a:t> para ganar, </a:t>
            </a:r>
            <a:r>
              <a:rPr lang="es-ES" dirty="0" err="1"/>
              <a:t>más</a:t>
            </a:r>
            <a:r>
              <a:rPr lang="es-ES" dirty="0"/>
              <a:t> un porcentaje de votos de diferencia entre el primero y el segundo lugar, por ejemplo 10%. </a:t>
            </a:r>
            <a:endParaRPr lang="es-ES" dirty="0"/>
          </a:p>
          <a:p>
            <a:pPr marL="114300" indent="0">
              <a:buNone/>
            </a:pPr>
            <a:endParaRPr lang="es-ES" dirty="0"/>
          </a:p>
        </p:txBody>
      </p:sp>
    </p:spTree>
    <p:extLst>
      <p:ext uri="{BB962C8B-B14F-4D97-AF65-F5344CB8AC3E}">
        <p14:creationId xmlns:p14="http://schemas.microsoft.com/office/powerpoint/2010/main" val="3712772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err="1" smtClean="0"/>
              <a:t>SISTEmas</a:t>
            </a:r>
            <a:r>
              <a:rPr lang="es-ES" b="1" dirty="0" smtClean="0"/>
              <a:t> </a:t>
            </a:r>
            <a:r>
              <a:rPr lang="es-ES" b="1" dirty="0"/>
              <a:t>proporcionales </a:t>
            </a:r>
            <a:r>
              <a:rPr lang="es-ES" dirty="0"/>
              <a:t/>
            </a:r>
            <a:br>
              <a:rPr lang="es-ES" dirty="0"/>
            </a:br>
            <a:endParaRPr lang="es-ES" dirty="0"/>
          </a:p>
        </p:txBody>
      </p:sp>
      <p:sp>
        <p:nvSpPr>
          <p:cNvPr id="3" name="Marcador de contenido 2"/>
          <p:cNvSpPr>
            <a:spLocks noGrp="1"/>
          </p:cNvSpPr>
          <p:nvPr>
            <p:ph idx="1"/>
          </p:nvPr>
        </p:nvSpPr>
        <p:spPr/>
        <p:txBody>
          <a:bodyPr>
            <a:normAutofit fontScale="92500" lnSpcReduction="10000"/>
          </a:bodyPr>
          <a:lstStyle/>
          <a:p>
            <a:pPr algn="just"/>
            <a:r>
              <a:rPr lang="es-ES" dirty="0"/>
              <a:t>Los sistemas proporcionales tienen el </a:t>
            </a:r>
            <a:r>
              <a:rPr lang="es-ES" dirty="0" err="1"/>
              <a:t>propósito</a:t>
            </a:r>
            <a:r>
              <a:rPr lang="es-ES" dirty="0"/>
              <a:t> de asegurar la </a:t>
            </a:r>
            <a:r>
              <a:rPr lang="es-ES" dirty="0" err="1"/>
              <a:t>representación</a:t>
            </a:r>
            <a:r>
              <a:rPr lang="es-ES" dirty="0"/>
              <a:t> de la mayor parte de las fuerzas </a:t>
            </a:r>
            <a:r>
              <a:rPr lang="es-ES" dirty="0" err="1"/>
              <a:t>políticas</a:t>
            </a:r>
            <a:r>
              <a:rPr lang="es-ES" dirty="0"/>
              <a:t> de un </a:t>
            </a:r>
            <a:r>
              <a:rPr lang="es-ES" dirty="0" err="1"/>
              <a:t>país</a:t>
            </a:r>
            <a:r>
              <a:rPr lang="es-ES" dirty="0"/>
              <a:t>, por lo que intentan reflejar la </a:t>
            </a:r>
            <a:r>
              <a:rPr lang="es-ES" dirty="0" err="1"/>
              <a:t>conformación</a:t>
            </a:r>
            <a:r>
              <a:rPr lang="es-ES" dirty="0"/>
              <a:t> </a:t>
            </a:r>
            <a:r>
              <a:rPr lang="es-ES" dirty="0" err="1"/>
              <a:t>política</a:t>
            </a:r>
            <a:r>
              <a:rPr lang="es-ES" dirty="0"/>
              <a:t> del </a:t>
            </a:r>
            <a:r>
              <a:rPr lang="es-ES" dirty="0" err="1"/>
              <a:t>país</a:t>
            </a:r>
            <a:r>
              <a:rPr lang="es-ES" dirty="0"/>
              <a:t> en el </a:t>
            </a:r>
            <a:r>
              <a:rPr lang="es-ES" dirty="0" err="1"/>
              <a:t>órgano</a:t>
            </a:r>
            <a:r>
              <a:rPr lang="es-ES" dirty="0"/>
              <a:t> legislativo. </a:t>
            </a:r>
            <a:endParaRPr lang="es-ES" dirty="0" smtClean="0"/>
          </a:p>
          <a:p>
            <a:pPr algn="just"/>
            <a:endParaRPr lang="es-ES" dirty="0"/>
          </a:p>
          <a:p>
            <a:pPr algn="just"/>
            <a:r>
              <a:rPr lang="es-ES" dirty="0" smtClean="0"/>
              <a:t>Estos </a:t>
            </a:r>
            <a:r>
              <a:rPr lang="es-ES" dirty="0"/>
              <a:t>sistemas privilegian la proporcionalidad entre votos y </a:t>
            </a:r>
            <a:r>
              <a:rPr lang="es-ES" dirty="0" err="1"/>
              <a:t>escaños</a:t>
            </a:r>
            <a:r>
              <a:rPr lang="es-ES" dirty="0"/>
              <a:t>, intentando que tal </a:t>
            </a:r>
            <a:r>
              <a:rPr lang="es-ES" dirty="0" err="1"/>
              <a:t>relación</a:t>
            </a:r>
            <a:r>
              <a:rPr lang="es-ES" dirty="0"/>
              <a:t> sea lo </a:t>
            </a:r>
            <a:r>
              <a:rPr lang="es-ES" dirty="0" err="1"/>
              <a:t>más</a:t>
            </a:r>
            <a:r>
              <a:rPr lang="es-ES" dirty="0"/>
              <a:t> equilibrada posible. </a:t>
            </a:r>
            <a:endParaRPr lang="es-ES" dirty="0" smtClean="0"/>
          </a:p>
          <a:p>
            <a:pPr algn="just"/>
            <a:endParaRPr lang="es-ES" dirty="0"/>
          </a:p>
          <a:p>
            <a:pPr algn="just"/>
            <a:r>
              <a:rPr lang="es-ES" dirty="0"/>
              <a:t>Se clasifican en: </a:t>
            </a:r>
            <a:endParaRPr lang="es-ES" dirty="0" smtClean="0"/>
          </a:p>
          <a:p>
            <a:r>
              <a:rPr lang="es-ES" dirty="0" smtClean="0"/>
              <a:t>• </a:t>
            </a:r>
            <a:r>
              <a:rPr lang="es-ES" dirty="0"/>
              <a:t>Divisores</a:t>
            </a:r>
            <a:br>
              <a:rPr lang="es-ES" dirty="0"/>
            </a:br>
            <a:r>
              <a:rPr lang="es-ES" dirty="0"/>
              <a:t>• Cuotas</a:t>
            </a:r>
            <a:br>
              <a:rPr lang="es-ES" dirty="0"/>
            </a:br>
            <a:r>
              <a:rPr lang="es-ES" dirty="0"/>
              <a:t>• Otros </a:t>
            </a:r>
            <a:endParaRPr lang="es-ES" dirty="0"/>
          </a:p>
          <a:p>
            <a:pPr marL="114300" indent="0">
              <a:buNone/>
            </a:pPr>
            <a:endParaRPr lang="es-ES" dirty="0"/>
          </a:p>
        </p:txBody>
      </p:sp>
    </p:spTree>
    <p:extLst>
      <p:ext uri="{BB962C8B-B14F-4D97-AF65-F5344CB8AC3E}">
        <p14:creationId xmlns:p14="http://schemas.microsoft.com/office/powerpoint/2010/main" val="1407073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smtClean="0"/>
              <a:t>Sistemas </a:t>
            </a:r>
            <a:r>
              <a:rPr lang="es-ES" b="1" dirty="0"/>
              <a:t>electorales mixtos o combinados </a:t>
            </a:r>
            <a:r>
              <a:rPr lang="es-ES" dirty="0"/>
              <a:t/>
            </a:r>
            <a:br>
              <a:rPr lang="es-ES" dirty="0"/>
            </a:br>
            <a:endParaRPr lang="es-ES" dirty="0"/>
          </a:p>
        </p:txBody>
      </p:sp>
      <p:sp>
        <p:nvSpPr>
          <p:cNvPr id="3" name="Marcador de contenido 2"/>
          <p:cNvSpPr>
            <a:spLocks noGrp="1"/>
          </p:cNvSpPr>
          <p:nvPr>
            <p:ph idx="1"/>
          </p:nvPr>
        </p:nvSpPr>
        <p:spPr/>
        <p:txBody>
          <a:bodyPr>
            <a:normAutofit lnSpcReduction="10000"/>
          </a:bodyPr>
          <a:lstStyle/>
          <a:p>
            <a:pPr algn="just"/>
            <a:r>
              <a:rPr lang="es-ES" dirty="0"/>
              <a:t>Los cargos de </a:t>
            </a:r>
            <a:r>
              <a:rPr lang="es-ES" dirty="0" err="1"/>
              <a:t>representación</a:t>
            </a:r>
            <a:r>
              <a:rPr lang="es-ES" dirty="0"/>
              <a:t> se conforman con un mecanismo electoral que retoma parte de los dos modelos </a:t>
            </a:r>
            <a:r>
              <a:rPr lang="es-ES" dirty="0" err="1"/>
              <a:t>básicos</a:t>
            </a:r>
            <a:r>
              <a:rPr lang="es-ES" dirty="0"/>
              <a:t>: mayoritario y de </a:t>
            </a:r>
            <a:r>
              <a:rPr lang="es-ES" dirty="0" err="1"/>
              <a:t>representación</a:t>
            </a:r>
            <a:r>
              <a:rPr lang="es-ES" dirty="0"/>
              <a:t>. </a:t>
            </a:r>
            <a:endParaRPr lang="es-ES" dirty="0" smtClean="0"/>
          </a:p>
          <a:p>
            <a:pPr algn="just"/>
            <a:endParaRPr lang="es-ES" dirty="0"/>
          </a:p>
          <a:p>
            <a:pPr marL="114300" indent="0" algn="just">
              <a:buNone/>
            </a:pPr>
            <a:r>
              <a:rPr lang="es-ES" dirty="0"/>
              <a:t>•Los modelos mixtos buscan recoger las ventajas proporcionadas por ambos sistemas electorales y matizar sus desventajas. </a:t>
            </a:r>
            <a:endParaRPr lang="es-ES" dirty="0" smtClean="0"/>
          </a:p>
          <a:p>
            <a:pPr algn="just"/>
            <a:endParaRPr lang="es-ES" dirty="0"/>
          </a:p>
          <a:p>
            <a:pPr marL="114300" indent="0" algn="just">
              <a:buNone/>
            </a:pPr>
            <a:r>
              <a:rPr lang="es-ES" dirty="0"/>
              <a:t>•</a:t>
            </a:r>
            <a:r>
              <a:rPr lang="es-ES" dirty="0" err="1"/>
              <a:t>México</a:t>
            </a:r>
            <a:r>
              <a:rPr lang="es-ES" dirty="0"/>
              <a:t> es un ejemplo de sistema electoral mixto, con predominante mayoritario. Se eligen 300 diputados de </a:t>
            </a:r>
            <a:r>
              <a:rPr lang="es-ES" dirty="0" err="1"/>
              <a:t>mayoría</a:t>
            </a:r>
            <a:r>
              <a:rPr lang="es-ES" dirty="0"/>
              <a:t> relativa y 200 de </a:t>
            </a:r>
            <a:r>
              <a:rPr lang="es-ES" dirty="0" err="1"/>
              <a:t>representación</a:t>
            </a:r>
            <a:r>
              <a:rPr lang="es-ES" dirty="0"/>
              <a:t> proporcional. </a:t>
            </a:r>
            <a:endParaRPr lang="es-ES" dirty="0"/>
          </a:p>
          <a:p>
            <a:pPr marL="114300" indent="0">
              <a:buNone/>
            </a:pPr>
            <a:endParaRPr lang="es-ES" dirty="0"/>
          </a:p>
        </p:txBody>
      </p:sp>
    </p:spTree>
    <p:extLst>
      <p:ext uri="{BB962C8B-B14F-4D97-AF65-F5344CB8AC3E}">
        <p14:creationId xmlns:p14="http://schemas.microsoft.com/office/powerpoint/2010/main" val="3496193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smtClean="0"/>
              <a:t>Relaciones </a:t>
            </a:r>
            <a:r>
              <a:rPr lang="es-ES" b="1" dirty="0"/>
              <a:t>entre los sistemas electoral y de partidos </a:t>
            </a:r>
            <a:r>
              <a:rPr lang="es-ES" dirty="0"/>
              <a:t/>
            </a:r>
            <a:br>
              <a:rPr lang="es-ES" dirty="0"/>
            </a:br>
            <a:endParaRPr lang="es-ES" dirty="0"/>
          </a:p>
        </p:txBody>
      </p:sp>
      <p:sp>
        <p:nvSpPr>
          <p:cNvPr id="3" name="Marcador de contenido 2"/>
          <p:cNvSpPr>
            <a:spLocks noGrp="1"/>
          </p:cNvSpPr>
          <p:nvPr>
            <p:ph idx="1"/>
          </p:nvPr>
        </p:nvSpPr>
        <p:spPr>
          <a:xfrm>
            <a:off x="457200" y="1752600"/>
            <a:ext cx="8229600" cy="4916760"/>
          </a:xfrm>
        </p:spPr>
        <p:txBody>
          <a:bodyPr>
            <a:normAutofit/>
          </a:bodyPr>
          <a:lstStyle/>
          <a:p>
            <a:pPr marL="114300" indent="0" algn="just">
              <a:buNone/>
            </a:pPr>
            <a:r>
              <a:rPr lang="es-ES" dirty="0"/>
              <a:t>Existen </a:t>
            </a:r>
            <a:r>
              <a:rPr lang="es-ES" dirty="0" smtClean="0"/>
              <a:t>tres sistemas comunes </a:t>
            </a:r>
            <a:r>
              <a:rPr lang="es-ES" dirty="0"/>
              <a:t>para determinar las posibles </a:t>
            </a:r>
            <a:r>
              <a:rPr lang="es-ES" b="1" dirty="0"/>
              <a:t>consecuencias </a:t>
            </a:r>
            <a:r>
              <a:rPr lang="es-ES" dirty="0"/>
              <a:t>de un sistema electoral sobre el sistema de partidos de un </a:t>
            </a:r>
            <a:r>
              <a:rPr lang="es-ES" dirty="0" err="1"/>
              <a:t>país</a:t>
            </a:r>
            <a:r>
              <a:rPr lang="es-ES" dirty="0"/>
              <a:t>. </a:t>
            </a:r>
            <a:endParaRPr lang="es-ES" dirty="0"/>
          </a:p>
          <a:p>
            <a:pPr marL="114300" indent="0">
              <a:buNone/>
            </a:pPr>
            <a:endParaRPr lang="es-ES" dirty="0" smtClean="0"/>
          </a:p>
          <a:p>
            <a:pPr marL="114300" indent="0" algn="just">
              <a:buNone/>
            </a:pPr>
            <a:r>
              <a:rPr lang="es-ES" b="1" dirty="0"/>
              <a:t>Proporcionalidad</a:t>
            </a:r>
            <a:r>
              <a:rPr lang="es-ES" dirty="0"/>
              <a:t>:</a:t>
            </a:r>
            <a:br>
              <a:rPr lang="es-ES" dirty="0"/>
            </a:br>
            <a:r>
              <a:rPr lang="es-ES" dirty="0"/>
              <a:t>Mide el nivel de sobre y sub </a:t>
            </a:r>
            <a:r>
              <a:rPr lang="es-ES" dirty="0" err="1"/>
              <a:t>representación</a:t>
            </a:r>
            <a:r>
              <a:rPr lang="es-ES" dirty="0"/>
              <a:t> en un sistema de partidos. </a:t>
            </a:r>
            <a:endParaRPr lang="es-ES" dirty="0"/>
          </a:p>
          <a:p>
            <a:pPr marL="114300" indent="0" algn="just">
              <a:buNone/>
            </a:pPr>
            <a:r>
              <a:rPr lang="es-ES" b="1" dirty="0" err="1"/>
              <a:t>Número</a:t>
            </a:r>
            <a:r>
              <a:rPr lang="es-ES" b="1" dirty="0"/>
              <a:t> efectivo de partidos electorales:</a:t>
            </a:r>
            <a:br>
              <a:rPr lang="es-ES" b="1" dirty="0"/>
            </a:br>
            <a:r>
              <a:rPr lang="es-ES" dirty="0"/>
              <a:t>Mide el </a:t>
            </a:r>
            <a:r>
              <a:rPr lang="es-ES" dirty="0" err="1"/>
              <a:t>número</a:t>
            </a:r>
            <a:r>
              <a:rPr lang="es-ES" dirty="0"/>
              <a:t> de partidos relevantes en las contiendas electorales. </a:t>
            </a:r>
            <a:endParaRPr lang="es-ES" dirty="0" smtClean="0"/>
          </a:p>
          <a:p>
            <a:pPr marL="114300" indent="0" algn="just">
              <a:buNone/>
            </a:pPr>
            <a:r>
              <a:rPr lang="es-ES" b="1" dirty="0" err="1"/>
              <a:t>Número</a:t>
            </a:r>
            <a:r>
              <a:rPr lang="es-ES" b="1" dirty="0"/>
              <a:t> efectivo de partidos parlamentarios:</a:t>
            </a:r>
            <a:br>
              <a:rPr lang="es-ES" b="1" dirty="0"/>
            </a:br>
            <a:r>
              <a:rPr lang="es-ES" dirty="0"/>
              <a:t>Mide la importancia de los partidos en los congresos. </a:t>
            </a:r>
            <a:endParaRPr lang="es-ES" dirty="0"/>
          </a:p>
          <a:p>
            <a:pPr marL="114300" indent="0">
              <a:buNone/>
            </a:pPr>
            <a:endParaRPr lang="es-ES" dirty="0"/>
          </a:p>
          <a:p>
            <a:pPr marL="114300" indent="0">
              <a:buNone/>
            </a:pPr>
            <a:endParaRPr lang="es-ES" dirty="0"/>
          </a:p>
        </p:txBody>
      </p:sp>
    </p:spTree>
    <p:extLst>
      <p:ext uri="{BB962C8B-B14F-4D97-AF65-F5344CB8AC3E}">
        <p14:creationId xmlns:p14="http://schemas.microsoft.com/office/powerpoint/2010/main" val="3658156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Reforma </a:t>
            </a:r>
            <a:r>
              <a:rPr lang="pt-BR" b="1" dirty="0" smtClean="0"/>
              <a:t>constitucional 2014</a:t>
            </a:r>
            <a:br>
              <a:rPr lang="pt-BR" b="1" dirty="0" smtClean="0"/>
            </a:br>
            <a:r>
              <a:rPr lang="pt-BR" b="1" dirty="0" smtClean="0"/>
              <a:t>sistema </a:t>
            </a:r>
            <a:r>
              <a:rPr lang="pt-BR" b="1" dirty="0" err="1" smtClean="0"/>
              <a:t>electoral</a:t>
            </a:r>
            <a:r>
              <a:rPr lang="pt-BR" b="1" dirty="0" smtClean="0"/>
              <a:t> </a:t>
            </a:r>
            <a:r>
              <a:rPr lang="pt-BR" dirty="0"/>
              <a:t/>
            </a:r>
            <a:br>
              <a:rPr lang="pt-BR" dirty="0"/>
            </a:br>
            <a:endParaRPr lang="es-ES" dirty="0"/>
          </a:p>
        </p:txBody>
      </p:sp>
      <p:sp>
        <p:nvSpPr>
          <p:cNvPr id="3" name="Marcador de contenido 2"/>
          <p:cNvSpPr>
            <a:spLocks noGrp="1"/>
          </p:cNvSpPr>
          <p:nvPr>
            <p:ph idx="1"/>
          </p:nvPr>
        </p:nvSpPr>
        <p:spPr/>
        <p:txBody>
          <a:bodyPr>
            <a:normAutofit fontScale="85000" lnSpcReduction="10000"/>
          </a:bodyPr>
          <a:lstStyle/>
          <a:p>
            <a:pPr algn="just"/>
            <a:r>
              <a:rPr lang="es-ES" i="1" dirty="0"/>
              <a:t>Art. 54, </a:t>
            </a:r>
            <a:r>
              <a:rPr lang="es-ES" i="1" dirty="0" err="1"/>
              <a:t>fracción</a:t>
            </a:r>
            <a:r>
              <a:rPr lang="es-ES" i="1" dirty="0"/>
              <a:t> II de la </a:t>
            </a:r>
            <a:r>
              <a:rPr lang="es-ES" i="1" dirty="0" smtClean="0"/>
              <a:t>CPEUM: </a:t>
            </a:r>
            <a:r>
              <a:rPr lang="es-ES" dirty="0" smtClean="0"/>
              <a:t>Todo </a:t>
            </a:r>
            <a:r>
              <a:rPr lang="es-ES" dirty="0"/>
              <a:t>partido </a:t>
            </a:r>
            <a:r>
              <a:rPr lang="es-ES" dirty="0" err="1"/>
              <a:t>político</a:t>
            </a:r>
            <a:r>
              <a:rPr lang="es-ES" dirty="0"/>
              <a:t> que alcance al menos el 3% del total de la </a:t>
            </a:r>
            <a:r>
              <a:rPr lang="es-ES" dirty="0" err="1"/>
              <a:t>votación</a:t>
            </a:r>
            <a:r>
              <a:rPr lang="es-ES" dirty="0"/>
              <a:t> </a:t>
            </a:r>
            <a:r>
              <a:rPr lang="es-ES" dirty="0" err="1"/>
              <a:t>válida</a:t>
            </a:r>
            <a:r>
              <a:rPr lang="es-ES" dirty="0"/>
              <a:t> emitida para las listas regionales de las circunscripciones plurinominales, </a:t>
            </a:r>
            <a:r>
              <a:rPr lang="es-ES" dirty="0" err="1" smtClean="0"/>
              <a:t>tendra</a:t>
            </a:r>
            <a:r>
              <a:rPr lang="es-ES" dirty="0" smtClean="0"/>
              <a:t> </a:t>
            </a:r>
            <a:r>
              <a:rPr lang="es-ES" dirty="0"/>
              <a:t>derecho a que le sean atribuidos diputados </a:t>
            </a:r>
            <a:r>
              <a:rPr lang="es-ES" dirty="0" err="1"/>
              <a:t>según</a:t>
            </a:r>
            <a:r>
              <a:rPr lang="es-ES" dirty="0"/>
              <a:t> el principio de </a:t>
            </a:r>
            <a:r>
              <a:rPr lang="es-ES" dirty="0" err="1"/>
              <a:t>representación</a:t>
            </a:r>
            <a:r>
              <a:rPr lang="es-ES" dirty="0"/>
              <a:t> proporcional. </a:t>
            </a:r>
            <a:endParaRPr lang="es-ES" dirty="0" smtClean="0"/>
          </a:p>
          <a:p>
            <a:pPr algn="just"/>
            <a:endParaRPr lang="es-ES" dirty="0" smtClean="0"/>
          </a:p>
          <a:p>
            <a:pPr algn="just"/>
            <a:r>
              <a:rPr lang="es-ES" i="1" dirty="0"/>
              <a:t>Art. 116, </a:t>
            </a:r>
            <a:r>
              <a:rPr lang="es-ES" i="1" dirty="0" err="1"/>
              <a:t>fracción</a:t>
            </a:r>
            <a:r>
              <a:rPr lang="es-ES" i="1" dirty="0"/>
              <a:t> II de la </a:t>
            </a:r>
            <a:r>
              <a:rPr lang="es-ES" i="1" dirty="0" smtClean="0"/>
              <a:t>CPEUM: </a:t>
            </a:r>
            <a:r>
              <a:rPr lang="es-ES" dirty="0" smtClean="0"/>
              <a:t>En </a:t>
            </a:r>
            <a:r>
              <a:rPr lang="es-ES" dirty="0" err="1"/>
              <a:t>ningún</a:t>
            </a:r>
            <a:r>
              <a:rPr lang="es-ES" dirty="0"/>
              <a:t> caso, un partido </a:t>
            </a:r>
            <a:r>
              <a:rPr lang="es-ES" dirty="0" err="1"/>
              <a:t>político</a:t>
            </a:r>
            <a:r>
              <a:rPr lang="es-ES" dirty="0"/>
              <a:t> </a:t>
            </a:r>
            <a:r>
              <a:rPr lang="es-ES" dirty="0" smtClean="0"/>
              <a:t>podr</a:t>
            </a:r>
            <a:r>
              <a:rPr lang="es-ES" dirty="0" smtClean="0"/>
              <a:t>á</a:t>
            </a:r>
            <a:r>
              <a:rPr lang="es-ES" dirty="0" smtClean="0"/>
              <a:t> </a:t>
            </a:r>
            <a:r>
              <a:rPr lang="es-ES" dirty="0"/>
              <a:t>contar con un </a:t>
            </a:r>
            <a:r>
              <a:rPr lang="es-ES" dirty="0" err="1"/>
              <a:t>número</a:t>
            </a:r>
            <a:r>
              <a:rPr lang="es-ES" dirty="0"/>
              <a:t> de diputados por ambos principios que representen un porcentaje del total de la legislatura que exceda en ocho puntos su porcentaje de </a:t>
            </a:r>
            <a:r>
              <a:rPr lang="es-ES" dirty="0" err="1"/>
              <a:t>votación</a:t>
            </a:r>
            <a:r>
              <a:rPr lang="es-ES" dirty="0"/>
              <a:t> emitida. Asimismo, en la </a:t>
            </a:r>
            <a:r>
              <a:rPr lang="es-ES" dirty="0" err="1"/>
              <a:t>integración</a:t>
            </a:r>
            <a:r>
              <a:rPr lang="es-ES" dirty="0"/>
              <a:t> de la legislatura, el porcentaje de </a:t>
            </a:r>
            <a:r>
              <a:rPr lang="es-ES" dirty="0" err="1"/>
              <a:t>representación</a:t>
            </a:r>
            <a:r>
              <a:rPr lang="es-ES" dirty="0"/>
              <a:t> de un partido </a:t>
            </a:r>
            <a:r>
              <a:rPr lang="es-ES" dirty="0" err="1"/>
              <a:t>político</a:t>
            </a:r>
            <a:r>
              <a:rPr lang="es-ES" dirty="0"/>
              <a:t> no </a:t>
            </a:r>
            <a:r>
              <a:rPr lang="es-ES" dirty="0" smtClean="0"/>
              <a:t>podr</a:t>
            </a:r>
            <a:r>
              <a:rPr lang="es-ES" dirty="0" smtClean="0"/>
              <a:t>á</a:t>
            </a:r>
            <a:r>
              <a:rPr lang="es-ES" dirty="0" smtClean="0"/>
              <a:t> </a:t>
            </a:r>
            <a:r>
              <a:rPr lang="es-ES" dirty="0"/>
              <a:t>ser menor al porcentaje de </a:t>
            </a:r>
            <a:r>
              <a:rPr lang="es-ES" dirty="0" err="1"/>
              <a:t>votación</a:t>
            </a:r>
            <a:r>
              <a:rPr lang="es-ES" dirty="0"/>
              <a:t> que hubiere recibido menos ocho puntos porcentuales. </a:t>
            </a:r>
            <a:endParaRPr lang="es-ES" dirty="0"/>
          </a:p>
          <a:p>
            <a:pPr algn="just"/>
            <a:endParaRPr lang="es-ES" dirty="0">
              <a:effectLst/>
            </a:endParaRPr>
          </a:p>
        </p:txBody>
      </p:sp>
    </p:spTree>
    <p:extLst>
      <p:ext uri="{BB962C8B-B14F-4D97-AF65-F5344CB8AC3E}">
        <p14:creationId xmlns:p14="http://schemas.microsoft.com/office/powerpoint/2010/main" val="2738542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
            </a:r>
            <a:br>
              <a:rPr lang="pt-BR" b="1" dirty="0" smtClean="0"/>
            </a:br>
            <a:r>
              <a:rPr lang="pt-BR" b="1" dirty="0" smtClean="0"/>
              <a:t>Reforma </a:t>
            </a:r>
            <a:r>
              <a:rPr lang="pt-BR" b="1" dirty="0"/>
              <a:t>constitucional 2014</a:t>
            </a:r>
            <a:br>
              <a:rPr lang="pt-BR" b="1" dirty="0"/>
            </a:br>
            <a:r>
              <a:rPr lang="pt-BR" b="1" dirty="0"/>
              <a:t>sistema </a:t>
            </a:r>
            <a:r>
              <a:rPr lang="pt-BR" b="1" dirty="0" err="1"/>
              <a:t>electoral</a:t>
            </a:r>
            <a:r>
              <a:rPr lang="pt-BR" b="1" dirty="0"/>
              <a:t> </a:t>
            </a:r>
            <a:r>
              <a:rPr lang="pt-BR" dirty="0"/>
              <a:t/>
            </a:r>
            <a:br>
              <a:rPr lang="pt-BR" dirty="0"/>
            </a:br>
            <a:endParaRPr lang="es-ES" dirty="0"/>
          </a:p>
        </p:txBody>
      </p:sp>
      <p:sp>
        <p:nvSpPr>
          <p:cNvPr id="3" name="Marcador de contenido 2"/>
          <p:cNvSpPr>
            <a:spLocks noGrp="1"/>
          </p:cNvSpPr>
          <p:nvPr>
            <p:ph idx="1"/>
          </p:nvPr>
        </p:nvSpPr>
        <p:spPr/>
        <p:txBody>
          <a:bodyPr/>
          <a:lstStyle/>
          <a:p>
            <a:pPr algn="just"/>
            <a:r>
              <a:rPr lang="es-ES" i="1" dirty="0"/>
              <a:t>Art. 9, inciso c), fracciones I y II de la LGPP Art. 28.2, incisos a) y b) de la </a:t>
            </a:r>
            <a:r>
              <a:rPr lang="es-ES" i="1" dirty="0" smtClean="0"/>
              <a:t>LEGIPE: </a:t>
            </a:r>
            <a:r>
              <a:rPr lang="es-ES" dirty="0" err="1" smtClean="0"/>
              <a:t>Integración</a:t>
            </a:r>
            <a:r>
              <a:rPr lang="es-ES" dirty="0" smtClean="0"/>
              <a:t> de los congresos locales: al partido </a:t>
            </a:r>
            <a:r>
              <a:rPr lang="es-ES" dirty="0" err="1" smtClean="0"/>
              <a:t>político</a:t>
            </a:r>
            <a:r>
              <a:rPr lang="es-ES" dirty="0" smtClean="0"/>
              <a:t> que obtenga el 3% de la </a:t>
            </a:r>
            <a:r>
              <a:rPr lang="es-ES" dirty="0" err="1" smtClean="0"/>
              <a:t>votación</a:t>
            </a:r>
            <a:r>
              <a:rPr lang="es-ES" dirty="0" smtClean="0"/>
              <a:t> </a:t>
            </a:r>
            <a:r>
              <a:rPr lang="es-ES" dirty="0" err="1" smtClean="0"/>
              <a:t>válida</a:t>
            </a:r>
            <a:r>
              <a:rPr lang="es-ES" dirty="0" smtClean="0"/>
              <a:t> emitida, se le asignará una curul por el principio de </a:t>
            </a:r>
            <a:r>
              <a:rPr lang="es-ES" dirty="0" err="1" smtClean="0"/>
              <a:t>representación</a:t>
            </a:r>
            <a:r>
              <a:rPr lang="es-ES" dirty="0" smtClean="0"/>
              <a:t> proporcional. Realizada la </a:t>
            </a:r>
            <a:r>
              <a:rPr lang="es-ES" dirty="0" err="1" smtClean="0"/>
              <a:t>distribución</a:t>
            </a:r>
            <a:r>
              <a:rPr lang="es-ES" dirty="0" smtClean="0"/>
              <a:t> anterior, se </a:t>
            </a:r>
            <a:r>
              <a:rPr lang="es-ES" dirty="0" err="1" smtClean="0"/>
              <a:t>procedera</a:t>
            </a:r>
            <a:r>
              <a:rPr lang="es-ES" dirty="0" smtClean="0"/>
              <a:t>́ a asignar el resto de las diputaciones de </a:t>
            </a:r>
            <a:r>
              <a:rPr lang="es-ES" dirty="0" err="1" smtClean="0"/>
              <a:t>representación</a:t>
            </a:r>
            <a:r>
              <a:rPr lang="es-ES" dirty="0" smtClean="0"/>
              <a:t> proporcional conforme a la </a:t>
            </a:r>
            <a:r>
              <a:rPr lang="es-ES" dirty="0" err="1" smtClean="0"/>
              <a:t>fórmula</a:t>
            </a:r>
            <a:r>
              <a:rPr lang="es-ES" dirty="0" smtClean="0"/>
              <a:t> establecida en las leyes locales. </a:t>
            </a:r>
          </a:p>
          <a:p>
            <a:endParaRPr lang="es-ES" dirty="0"/>
          </a:p>
        </p:txBody>
      </p:sp>
    </p:spTree>
    <p:extLst>
      <p:ext uri="{BB962C8B-B14F-4D97-AF65-F5344CB8AC3E}">
        <p14:creationId xmlns:p14="http://schemas.microsoft.com/office/powerpoint/2010/main" val="329083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114300" indent="0" algn="ctr">
              <a:buNone/>
            </a:pPr>
            <a:endParaRPr lang="es-MX" sz="3200" b="1" dirty="0" smtClean="0"/>
          </a:p>
          <a:p>
            <a:pPr marL="114300" indent="0" algn="ctr">
              <a:buNone/>
            </a:pPr>
            <a:r>
              <a:rPr lang="es-MX" sz="3200" b="1" dirty="0" smtClean="0"/>
              <a:t>SISTEMAS ELECTORALES</a:t>
            </a:r>
            <a:endParaRPr lang="es-MX" sz="3200" b="1" dirty="0"/>
          </a:p>
        </p:txBody>
      </p:sp>
    </p:spTree>
    <p:extLst>
      <p:ext uri="{BB962C8B-B14F-4D97-AF65-F5344CB8AC3E}">
        <p14:creationId xmlns:p14="http://schemas.microsoft.com/office/powerpoint/2010/main" val="2260942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2200" b="1" dirty="0" smtClean="0"/>
              <a:t/>
            </a:r>
            <a:br>
              <a:rPr lang="es-ES" sz="2200" b="1" dirty="0" smtClean="0"/>
            </a:br>
            <a:r>
              <a:rPr lang="es-ES" sz="2200" b="1" dirty="0"/>
              <a:t/>
            </a:r>
            <a:br>
              <a:rPr lang="es-ES" sz="2200" b="1" dirty="0"/>
            </a:br>
            <a:r>
              <a:rPr lang="es-ES" sz="2200" b="1" dirty="0" smtClean="0"/>
              <a:t/>
            </a:r>
            <a:br>
              <a:rPr lang="es-ES" sz="2200" b="1" dirty="0" smtClean="0"/>
            </a:br>
            <a:r>
              <a:rPr lang="es-ES" sz="2200" b="1" dirty="0"/>
              <a:t/>
            </a:r>
            <a:br>
              <a:rPr lang="es-ES" sz="2200" b="1" dirty="0"/>
            </a:br>
            <a:r>
              <a:rPr lang="es-ES" sz="2200" b="1" dirty="0" smtClean="0"/>
              <a:t/>
            </a:r>
            <a:br>
              <a:rPr lang="es-ES" sz="2200" b="1" dirty="0" smtClean="0"/>
            </a:br>
            <a:r>
              <a:rPr lang="es-ES" sz="2200" b="1" dirty="0"/>
              <a:t/>
            </a:r>
            <a:br>
              <a:rPr lang="es-ES" sz="2200" b="1" dirty="0"/>
            </a:br>
            <a:r>
              <a:rPr lang="es-ES" sz="3100" b="1" dirty="0" smtClean="0"/>
              <a:t>Acciones </a:t>
            </a:r>
            <a:r>
              <a:rPr lang="es-ES" sz="3100" b="1" dirty="0"/>
              <a:t>de </a:t>
            </a:r>
            <a:r>
              <a:rPr lang="es-ES" sz="3100" b="1" dirty="0" smtClean="0"/>
              <a:t>inconstitucionalidad</a:t>
            </a:r>
            <a:br>
              <a:rPr lang="es-ES" sz="3100" b="1" dirty="0" smtClean="0"/>
            </a:br>
            <a:r>
              <a:rPr lang="es-ES" sz="3100" dirty="0" smtClean="0"/>
              <a:t>2</a:t>
            </a:r>
            <a:r>
              <a:rPr lang="es-ES_tradnl" sz="3100" i="1" dirty="0" smtClean="0"/>
              <a:t>2</a:t>
            </a:r>
            <a:r>
              <a:rPr lang="es-ES_tradnl" sz="3100" i="1" dirty="0"/>
              <a:t>/2014, 26/2014, 28/2014 y 30/2014 </a:t>
            </a:r>
            <a:r>
              <a:rPr lang="es-ES_tradnl" dirty="0"/>
              <a:t/>
            </a:r>
            <a:br>
              <a:rPr lang="es-ES_tradnl" dirty="0"/>
            </a:br>
            <a:r>
              <a:rPr lang="es-ES" b="1" dirty="0" smtClean="0"/>
              <a:t> </a:t>
            </a:r>
            <a:r>
              <a:rPr lang="es-ES" dirty="0"/>
              <a:t/>
            </a:r>
            <a:br>
              <a:rPr lang="es-ES" dirty="0"/>
            </a:br>
            <a:r>
              <a:rPr lang="es-ES" dirty="0" smtClean="0"/>
              <a:t/>
            </a:r>
            <a:br>
              <a:rPr lang="es-ES" dirty="0" smtClean="0"/>
            </a:br>
            <a:endParaRPr lang="es-ES" dirty="0"/>
          </a:p>
        </p:txBody>
      </p:sp>
      <p:sp>
        <p:nvSpPr>
          <p:cNvPr id="3" name="Marcador de contenido 2"/>
          <p:cNvSpPr>
            <a:spLocks noGrp="1"/>
          </p:cNvSpPr>
          <p:nvPr>
            <p:ph idx="1"/>
          </p:nvPr>
        </p:nvSpPr>
        <p:spPr/>
        <p:txBody>
          <a:bodyPr>
            <a:normAutofit fontScale="92500" lnSpcReduction="20000"/>
          </a:bodyPr>
          <a:lstStyle/>
          <a:p>
            <a:pPr algn="just"/>
            <a:r>
              <a:rPr lang="es-ES" dirty="0"/>
              <a:t>La </a:t>
            </a:r>
            <a:r>
              <a:rPr lang="es-ES" dirty="0" err="1"/>
              <a:t>acción</a:t>
            </a:r>
            <a:r>
              <a:rPr lang="es-ES" dirty="0"/>
              <a:t> declaró inconstitucionalidad el procedimiento de </a:t>
            </a:r>
            <a:r>
              <a:rPr lang="es-ES" dirty="0" err="1"/>
              <a:t>asignación</a:t>
            </a:r>
            <a:r>
              <a:rPr lang="es-ES" dirty="0"/>
              <a:t> de </a:t>
            </a:r>
            <a:r>
              <a:rPr lang="es-ES" dirty="0" err="1"/>
              <a:t>escaños</a:t>
            </a:r>
            <a:r>
              <a:rPr lang="es-ES" dirty="0"/>
              <a:t> de RP para congresos locales que establece la </a:t>
            </a:r>
            <a:r>
              <a:rPr lang="es-ES" dirty="0" err="1"/>
              <a:t>asignación</a:t>
            </a:r>
            <a:r>
              <a:rPr lang="es-ES" dirty="0"/>
              <a:t> directa como la primera etapa (art. 28, </a:t>
            </a:r>
            <a:r>
              <a:rPr lang="es-ES" dirty="0" err="1"/>
              <a:t>párrafo</a:t>
            </a:r>
            <a:r>
              <a:rPr lang="es-ES" dirty="0"/>
              <a:t> 2, incisos a) y b) de la LEGIPE y art. 9, inciso c), fracciones I y II de la LGPP). </a:t>
            </a:r>
            <a:endParaRPr lang="es-ES" dirty="0" smtClean="0"/>
          </a:p>
          <a:p>
            <a:pPr algn="just"/>
            <a:endParaRPr lang="es-ES" dirty="0"/>
          </a:p>
          <a:p>
            <a:pPr algn="just"/>
            <a:r>
              <a:rPr lang="es-ES" dirty="0"/>
              <a:t>Esto, en </a:t>
            </a:r>
            <a:r>
              <a:rPr lang="es-ES" dirty="0" err="1"/>
              <a:t>razón</a:t>
            </a:r>
            <a:r>
              <a:rPr lang="es-ES" dirty="0"/>
              <a:t> de que la </a:t>
            </a:r>
            <a:r>
              <a:rPr lang="es-ES" dirty="0" err="1"/>
              <a:t>legislación</a:t>
            </a:r>
            <a:r>
              <a:rPr lang="es-ES" dirty="0"/>
              <a:t> general en materia electoral </a:t>
            </a:r>
            <a:r>
              <a:rPr lang="es-ES" b="1" dirty="0"/>
              <a:t>no </a:t>
            </a:r>
            <a:r>
              <a:rPr lang="es-ES" dirty="0"/>
              <a:t>está constitucionalmente autorizada para determinar </a:t>
            </a:r>
            <a:r>
              <a:rPr lang="es-ES" dirty="0" err="1"/>
              <a:t>algún</a:t>
            </a:r>
            <a:r>
              <a:rPr lang="es-ES" dirty="0"/>
              <a:t> aspecto de dicho procedimiento. </a:t>
            </a:r>
            <a:r>
              <a:rPr lang="es-ES" dirty="0" err="1"/>
              <a:t>Además</a:t>
            </a:r>
            <a:r>
              <a:rPr lang="es-ES" dirty="0"/>
              <a:t>, el </a:t>
            </a:r>
            <a:r>
              <a:rPr lang="es-ES" dirty="0" err="1"/>
              <a:t>artículo</a:t>
            </a:r>
            <a:r>
              <a:rPr lang="es-ES" dirty="0"/>
              <a:t> 116, </a:t>
            </a:r>
            <a:r>
              <a:rPr lang="es-ES" dirty="0" err="1"/>
              <a:t>fracción</a:t>
            </a:r>
            <a:r>
              <a:rPr lang="es-ES" dirty="0"/>
              <a:t> II, </a:t>
            </a:r>
            <a:r>
              <a:rPr lang="es-ES" dirty="0" err="1"/>
              <a:t>párrafo</a:t>
            </a:r>
            <a:r>
              <a:rPr lang="es-ES" dirty="0"/>
              <a:t> tercero, deja en manos del legislador local los </a:t>
            </a:r>
            <a:r>
              <a:rPr lang="es-ES" dirty="0" err="1"/>
              <a:t>términos</a:t>
            </a:r>
            <a:r>
              <a:rPr lang="es-ES" dirty="0"/>
              <a:t> en los que </a:t>
            </a:r>
            <a:r>
              <a:rPr lang="es-ES" dirty="0" err="1"/>
              <a:t>habrían</a:t>
            </a:r>
            <a:r>
              <a:rPr lang="es-ES" dirty="0"/>
              <a:t> de </a:t>
            </a:r>
            <a:r>
              <a:rPr lang="es-ES" dirty="0" err="1"/>
              <a:t>diseñarse</a:t>
            </a:r>
            <a:r>
              <a:rPr lang="es-ES" dirty="0"/>
              <a:t> las </a:t>
            </a:r>
            <a:r>
              <a:rPr lang="es-ES" dirty="0" err="1"/>
              <a:t>fórmulas</a:t>
            </a:r>
            <a:r>
              <a:rPr lang="es-ES" dirty="0"/>
              <a:t> de </a:t>
            </a:r>
            <a:r>
              <a:rPr lang="es-ES" dirty="0" err="1"/>
              <a:t>asignación</a:t>
            </a:r>
            <a:r>
              <a:rPr lang="es-ES" dirty="0"/>
              <a:t> de diputados de </a:t>
            </a:r>
            <a:r>
              <a:rPr lang="es-ES" dirty="0" err="1"/>
              <a:t>representación</a:t>
            </a:r>
            <a:r>
              <a:rPr lang="es-ES" dirty="0"/>
              <a:t> proporcional. </a:t>
            </a:r>
            <a:endParaRPr lang="es-ES" dirty="0"/>
          </a:p>
          <a:p>
            <a:endParaRPr lang="es-ES" dirty="0"/>
          </a:p>
        </p:txBody>
      </p:sp>
    </p:spTree>
    <p:extLst>
      <p:ext uri="{BB962C8B-B14F-4D97-AF65-F5344CB8AC3E}">
        <p14:creationId xmlns:p14="http://schemas.microsoft.com/office/powerpoint/2010/main" val="3060917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548680"/>
            <a:ext cx="8260672" cy="1039427"/>
          </a:xfrm>
        </p:spPr>
        <p:txBody>
          <a:bodyPr>
            <a:normAutofit/>
          </a:bodyPr>
          <a:lstStyle/>
          <a:p>
            <a:r>
              <a:rPr lang="es-ES" sz="2800" b="1" dirty="0"/>
              <a:t>Acciones de inconstitucionalidad</a:t>
            </a:r>
            <a:br>
              <a:rPr lang="es-ES" sz="2800" b="1" dirty="0"/>
            </a:br>
            <a:r>
              <a:rPr lang="es-ES" sz="2800" dirty="0"/>
              <a:t>2</a:t>
            </a:r>
            <a:r>
              <a:rPr lang="es-ES_tradnl" sz="2800" i="1" dirty="0"/>
              <a:t>2/2014, 26/2014, 28/2014 y 30/2014 </a:t>
            </a:r>
            <a:endParaRPr lang="es-ES" sz="2800" dirty="0"/>
          </a:p>
        </p:txBody>
      </p:sp>
      <p:sp>
        <p:nvSpPr>
          <p:cNvPr id="3" name="Marcador de contenido 2"/>
          <p:cNvSpPr>
            <a:spLocks noGrp="1"/>
          </p:cNvSpPr>
          <p:nvPr>
            <p:ph idx="1"/>
          </p:nvPr>
        </p:nvSpPr>
        <p:spPr/>
        <p:txBody>
          <a:bodyPr/>
          <a:lstStyle/>
          <a:p>
            <a:pPr algn="just"/>
            <a:r>
              <a:rPr lang="es-ES" dirty="0" smtClean="0"/>
              <a:t>Sin </a:t>
            </a:r>
            <a:r>
              <a:rPr lang="es-ES" dirty="0"/>
              <a:t>embargo, antes de que la Suprema Corte declarara inconstitucional la </a:t>
            </a:r>
            <a:r>
              <a:rPr lang="es-ES" dirty="0" err="1"/>
              <a:t>obligación</a:t>
            </a:r>
            <a:r>
              <a:rPr lang="es-ES" dirty="0"/>
              <a:t> de las entidades federativas de incluir la </a:t>
            </a:r>
            <a:r>
              <a:rPr lang="es-ES" dirty="0" err="1"/>
              <a:t>asignación</a:t>
            </a:r>
            <a:r>
              <a:rPr lang="es-ES" dirty="0"/>
              <a:t> directa como el primer paso de </a:t>
            </a:r>
            <a:r>
              <a:rPr lang="es-ES" dirty="0" err="1"/>
              <a:t>asignación</a:t>
            </a:r>
            <a:r>
              <a:rPr lang="es-ES" dirty="0"/>
              <a:t> de los </a:t>
            </a:r>
            <a:r>
              <a:rPr lang="es-ES" dirty="0" err="1"/>
              <a:t>escaños</a:t>
            </a:r>
            <a:r>
              <a:rPr lang="es-ES" dirty="0"/>
              <a:t> de RP, la </a:t>
            </a:r>
            <a:r>
              <a:rPr lang="es-ES" dirty="0" err="1"/>
              <a:t>mayoría</a:t>
            </a:r>
            <a:r>
              <a:rPr lang="es-ES" dirty="0"/>
              <a:t> de los estados ya </a:t>
            </a:r>
            <a:r>
              <a:rPr lang="es-ES" dirty="0" err="1"/>
              <a:t>habían</a:t>
            </a:r>
            <a:r>
              <a:rPr lang="es-ES" dirty="0"/>
              <a:t> adoptado el modelo de </a:t>
            </a:r>
            <a:r>
              <a:rPr lang="es-ES" dirty="0" err="1"/>
              <a:t>asignación</a:t>
            </a:r>
            <a:r>
              <a:rPr lang="es-ES" dirty="0"/>
              <a:t> directa (26 estados emplean esa </a:t>
            </a:r>
            <a:r>
              <a:rPr lang="es-ES" dirty="0" err="1"/>
              <a:t>fórmula</a:t>
            </a:r>
            <a:r>
              <a:rPr lang="es-ES" dirty="0"/>
              <a:t>). </a:t>
            </a:r>
            <a:endParaRPr lang="es-ES" dirty="0"/>
          </a:p>
          <a:p>
            <a:endParaRPr lang="es-ES" dirty="0"/>
          </a:p>
        </p:txBody>
      </p:sp>
    </p:spTree>
    <p:extLst>
      <p:ext uri="{BB962C8B-B14F-4D97-AF65-F5344CB8AC3E}">
        <p14:creationId xmlns:p14="http://schemas.microsoft.com/office/powerpoint/2010/main" val="1184091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114300" indent="0" algn="ctr">
              <a:buNone/>
            </a:pPr>
            <a:endParaRPr lang="es-MX" sz="2800" b="1" dirty="0" smtClean="0"/>
          </a:p>
          <a:p>
            <a:pPr marL="114300" indent="0" algn="ctr">
              <a:buNone/>
            </a:pPr>
            <a:r>
              <a:rPr lang="es-MX" sz="2800" b="1" dirty="0" smtClean="0"/>
              <a:t>MECANISMOS DE DEMOCRACIA DIRECTA</a:t>
            </a:r>
            <a:endParaRPr lang="es-MX" sz="2800" b="1" dirty="0"/>
          </a:p>
        </p:txBody>
      </p:sp>
    </p:spTree>
    <p:extLst>
      <p:ext uri="{BB962C8B-B14F-4D97-AF65-F5344CB8AC3E}">
        <p14:creationId xmlns:p14="http://schemas.microsoft.com/office/powerpoint/2010/main" val="19847985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8640960" cy="6264696"/>
          </a:xfrm>
        </p:spPr>
        <p:txBody>
          <a:bodyPr>
            <a:normAutofit fontScale="70000" lnSpcReduction="20000"/>
          </a:bodyPr>
          <a:lstStyle/>
          <a:p>
            <a:endParaRPr lang="es-ES" sz="2800" b="1" dirty="0" smtClean="0"/>
          </a:p>
          <a:p>
            <a:endParaRPr lang="es-ES" sz="2800" b="1" dirty="0"/>
          </a:p>
          <a:p>
            <a:pPr marL="114300" indent="0" algn="ctr">
              <a:buNone/>
            </a:pPr>
            <a:r>
              <a:rPr lang="es-ES" sz="2800" b="1" dirty="0" smtClean="0"/>
              <a:t>LOS </a:t>
            </a:r>
            <a:r>
              <a:rPr lang="es-ES" sz="2800" b="1" dirty="0"/>
              <a:t>TIPOS DE DEMOCRACIA</a:t>
            </a:r>
            <a:r>
              <a:rPr lang="es-ES" sz="2800" b="1" dirty="0" smtClean="0"/>
              <a:t>:</a:t>
            </a:r>
          </a:p>
          <a:p>
            <a:endParaRPr lang="es-ES_tradnl" sz="2800" dirty="0"/>
          </a:p>
          <a:p>
            <a:pPr marL="114300" indent="0">
              <a:buNone/>
            </a:pPr>
            <a:endParaRPr lang="es-ES_tradnl" sz="2800" dirty="0"/>
          </a:p>
          <a:p>
            <a:pPr marL="114300" indent="0" algn="just">
              <a:buNone/>
            </a:pPr>
            <a:r>
              <a:rPr lang="es-ES" sz="2800" dirty="0"/>
              <a:t>John </a:t>
            </a:r>
            <a:r>
              <a:rPr lang="es-ES" sz="2800" dirty="0" err="1"/>
              <a:t>Naisbitt</a:t>
            </a:r>
            <a:r>
              <a:rPr lang="es-ES" sz="2800" dirty="0"/>
              <a:t>,(</a:t>
            </a:r>
            <a:r>
              <a:rPr lang="es-ES" sz="2800" dirty="0" err="1"/>
              <a:t>macrotendencias</a:t>
            </a:r>
            <a:r>
              <a:rPr lang="es-ES" sz="2800" dirty="0"/>
              <a:t> y </a:t>
            </a:r>
            <a:r>
              <a:rPr lang="es-ES" sz="2800" dirty="0" err="1"/>
              <a:t>megatendencia</a:t>
            </a:r>
            <a:r>
              <a:rPr lang="es-ES" sz="2800" dirty="0"/>
              <a:t>) nos señala que hay dos tipos de democracia:</a:t>
            </a:r>
            <a:endParaRPr lang="es-ES_tradnl" sz="2800" dirty="0"/>
          </a:p>
          <a:p>
            <a:pPr algn="just"/>
            <a:endParaRPr lang="es-ES_tradnl" sz="2800" dirty="0"/>
          </a:p>
          <a:p>
            <a:pPr lvl="0" algn="just"/>
            <a:r>
              <a:rPr lang="es-ES" sz="2800" b="1" dirty="0"/>
              <a:t>tradicional o representativa: </a:t>
            </a:r>
            <a:r>
              <a:rPr lang="es-ES" sz="2800" dirty="0"/>
              <a:t>Que elegimos a nuestros representantes para que voten o decidan por nosotros en las funciones de gobierno que </a:t>
            </a:r>
            <a:r>
              <a:rPr lang="es-ES" sz="2800" dirty="0" smtClean="0"/>
              <a:t>desarrollaran, es decir, Elegimos </a:t>
            </a:r>
            <a:r>
              <a:rPr lang="es-ES" sz="2800" dirty="0"/>
              <a:t>a personas como los diputados que deciden sin consultarnos.</a:t>
            </a:r>
            <a:endParaRPr lang="es-ES_tradnl" sz="2800" dirty="0"/>
          </a:p>
          <a:p>
            <a:pPr marL="114300" indent="0" algn="just">
              <a:buNone/>
            </a:pPr>
            <a:endParaRPr lang="es-ES_tradnl" sz="2800" dirty="0"/>
          </a:p>
          <a:p>
            <a:pPr lvl="0" algn="just"/>
            <a:r>
              <a:rPr lang="es-ES" sz="2800" b="1" dirty="0"/>
              <a:t>Participativa: </a:t>
            </a:r>
            <a:r>
              <a:rPr lang="es-ES" sz="2800" dirty="0"/>
              <a:t>seguimos eligiendo representantes, salvo que en casos importantes tienen que consultarnos, además tenemos mecanismos de participación y control directo en el gobierno, las sociedades a raíz de las experiencia negativas de la democracia representativa han venido implementando </a:t>
            </a:r>
            <a:r>
              <a:rPr lang="es-ES" sz="2800" b="1" dirty="0"/>
              <a:t>nuevos instrumentos</a:t>
            </a:r>
            <a:r>
              <a:rPr lang="es-ES" sz="2800" dirty="0"/>
              <a:t> para participar en las decisiones </a:t>
            </a:r>
            <a:r>
              <a:rPr lang="es-ES" sz="2800" dirty="0" smtClean="0"/>
              <a:t>públicas (</a:t>
            </a:r>
            <a:r>
              <a:rPr lang="es-ES" sz="2800" dirty="0" err="1" smtClean="0"/>
              <a:t>plesbicito</a:t>
            </a:r>
            <a:r>
              <a:rPr lang="es-ES" sz="2800" dirty="0" smtClean="0"/>
              <a:t>, referéndum. (</a:t>
            </a:r>
            <a:r>
              <a:rPr lang="es-ES" sz="2800" b="1" dirty="0" smtClean="0"/>
              <a:t>Consulta popular</a:t>
            </a:r>
            <a:r>
              <a:rPr lang="es-ES" sz="2800" dirty="0" smtClean="0"/>
              <a:t>, iniciativa ciudadana y revocación de mandato).</a:t>
            </a:r>
            <a:endParaRPr lang="es-ES_tradnl" sz="2800" dirty="0"/>
          </a:p>
          <a:p>
            <a:pPr marL="114300" indent="0">
              <a:buNone/>
            </a:pPr>
            <a:endParaRPr lang="es-ES_tradnl" sz="2800" dirty="0"/>
          </a:p>
        </p:txBody>
      </p:sp>
    </p:spTree>
    <p:extLst>
      <p:ext uri="{BB962C8B-B14F-4D97-AF65-F5344CB8AC3E}">
        <p14:creationId xmlns:p14="http://schemas.microsoft.com/office/powerpoint/2010/main" val="174644818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114300" indent="0" algn="just">
              <a:buNone/>
            </a:pPr>
            <a:r>
              <a:rPr lang="es-ES_tradnl" sz="2800" dirty="0" smtClean="0"/>
              <a:t>Para nosotros:</a:t>
            </a:r>
          </a:p>
          <a:p>
            <a:pPr marL="114300" indent="0" algn="just">
              <a:buNone/>
            </a:pPr>
            <a:endParaRPr lang="es-ES_tradnl" sz="2800" dirty="0"/>
          </a:p>
          <a:p>
            <a:pPr marL="114300" indent="0" algn="just">
              <a:buNone/>
            </a:pPr>
            <a:r>
              <a:rPr lang="es-ES_tradnl" sz="2800" dirty="0" smtClean="0"/>
              <a:t>“La </a:t>
            </a:r>
            <a:r>
              <a:rPr lang="es-ES_tradnl" sz="2800" dirty="0"/>
              <a:t>democracia se integra por los mecanismos mediante los cuales los ciudadanos pueden </a:t>
            </a:r>
            <a:r>
              <a:rPr lang="es-ES_tradnl" sz="2800" b="1" dirty="0"/>
              <a:t>participar efectivamente</a:t>
            </a:r>
            <a:r>
              <a:rPr lang="es-ES_tradnl" sz="2800" dirty="0"/>
              <a:t> en el diseño, programación, ejecución y revisión de las acciones de </a:t>
            </a:r>
            <a:r>
              <a:rPr lang="es-ES_tradnl" sz="2800" dirty="0" smtClean="0"/>
              <a:t>gobierno”.</a:t>
            </a:r>
            <a:endParaRPr lang="es-ES_tradnl" sz="2800" dirty="0"/>
          </a:p>
          <a:p>
            <a:endParaRPr lang="es-ES_tradnl" sz="2800" dirty="0"/>
          </a:p>
          <a:p>
            <a:pPr marL="114300" indent="0" algn="just">
              <a:buNone/>
            </a:pPr>
            <a:r>
              <a:rPr lang="es-ES_tradnl" sz="2800" dirty="0"/>
              <a:t>Plan Nacional de Desarrollo, dice el artículo 26 Const., que debe producto de una consulta democrática </a:t>
            </a:r>
            <a:r>
              <a:rPr lang="es-ES_tradnl" sz="2800" dirty="0" smtClean="0"/>
              <a:t>(</a:t>
            </a:r>
            <a:r>
              <a:rPr lang="es-ES_tradnl" sz="2800" dirty="0" smtClean="0"/>
              <a:t>dirigida</a:t>
            </a:r>
            <a:r>
              <a:rPr lang="es-ES_tradnl" sz="2800" dirty="0" smtClean="0"/>
              <a:t>)</a:t>
            </a:r>
            <a:r>
              <a:rPr lang="es-ES_tradnl" sz="2800" dirty="0"/>
              <a:t>.</a:t>
            </a:r>
          </a:p>
          <a:p>
            <a:pPr marL="114300" indent="0">
              <a:buNone/>
            </a:pPr>
            <a:endParaRPr lang="es-ES_tradnl" sz="2800" dirty="0"/>
          </a:p>
        </p:txBody>
      </p:sp>
      <p:sp>
        <p:nvSpPr>
          <p:cNvPr id="2" name="Rectángulo 1"/>
          <p:cNvSpPr/>
          <p:nvPr/>
        </p:nvSpPr>
        <p:spPr>
          <a:xfrm>
            <a:off x="1835696" y="692696"/>
            <a:ext cx="4572000" cy="369332"/>
          </a:xfrm>
          <a:prstGeom prst="rect">
            <a:avLst/>
          </a:prstGeom>
        </p:spPr>
        <p:txBody>
          <a:bodyPr>
            <a:spAutoFit/>
          </a:bodyPr>
          <a:lstStyle/>
          <a:p>
            <a:r>
              <a:rPr lang="es-ES" b="1" dirty="0"/>
              <a:t> </a:t>
            </a:r>
            <a:r>
              <a:rPr lang="es-ES" b="1" dirty="0" smtClean="0"/>
              <a:t>DEFINICION DE DEMOCRACIA</a:t>
            </a:r>
            <a:endParaRPr lang="es-ES" dirty="0"/>
          </a:p>
        </p:txBody>
      </p:sp>
    </p:spTree>
    <p:extLst>
      <p:ext uri="{BB962C8B-B14F-4D97-AF65-F5344CB8AC3E}">
        <p14:creationId xmlns:p14="http://schemas.microsoft.com/office/powerpoint/2010/main" val="106898382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363272" cy="1039427"/>
          </a:xfrm>
        </p:spPr>
        <p:txBody>
          <a:bodyPr>
            <a:noAutofit/>
          </a:bodyPr>
          <a:lstStyle/>
          <a:p>
            <a:pPr lvl="0"/>
            <a:r>
              <a:rPr lang="es-ES" sz="2000" b="1" dirty="0" smtClean="0"/>
              <a:t> </a:t>
            </a:r>
            <a:r>
              <a:rPr lang="es-ES" sz="2000" b="1" dirty="0"/>
              <a:t>estatalización </a:t>
            </a:r>
            <a:r>
              <a:rPr lang="es-ES" sz="2000" b="1" dirty="0" smtClean="0"/>
              <a:t>EN LA CREACION DE LAS NORMAS JUR</a:t>
            </a:r>
            <a:r>
              <a:rPr lang="es-ES" sz="2000" b="1" dirty="0" smtClean="0"/>
              <a:t>ÍDICAS</a:t>
            </a:r>
            <a:endParaRPr lang="es-ES_tradnl" sz="2000" dirty="0"/>
          </a:p>
        </p:txBody>
      </p:sp>
      <p:sp>
        <p:nvSpPr>
          <p:cNvPr id="3" name="2 Marcador de contenido"/>
          <p:cNvSpPr>
            <a:spLocks noGrp="1"/>
          </p:cNvSpPr>
          <p:nvPr>
            <p:ph idx="1"/>
          </p:nvPr>
        </p:nvSpPr>
        <p:spPr/>
        <p:txBody>
          <a:bodyPr>
            <a:normAutofit fontScale="92500" lnSpcReduction="10000"/>
          </a:bodyPr>
          <a:lstStyle/>
          <a:p>
            <a:pPr algn="just"/>
            <a:r>
              <a:rPr lang="es-ES" sz="2800" dirty="0"/>
              <a:t>El </a:t>
            </a:r>
            <a:r>
              <a:rPr lang="es-ES" sz="2800" dirty="0" smtClean="0"/>
              <a:t>derecho o norma jur</a:t>
            </a:r>
            <a:r>
              <a:rPr lang="es-ES" sz="2800" dirty="0" smtClean="0"/>
              <a:t>ídica</a:t>
            </a:r>
            <a:r>
              <a:rPr lang="es-ES" sz="2800" dirty="0" smtClean="0"/>
              <a:t> </a:t>
            </a:r>
            <a:r>
              <a:rPr lang="es-ES" sz="2800" dirty="0" smtClean="0"/>
              <a:t>es creado </a:t>
            </a:r>
            <a:r>
              <a:rPr lang="es-ES" sz="2800" dirty="0"/>
              <a:t>por una instancia distinta a la comunidad </a:t>
            </a:r>
            <a:r>
              <a:rPr lang="es-ES" sz="2800" dirty="0" smtClean="0"/>
              <a:t>política, a decir de Karl </a:t>
            </a:r>
            <a:r>
              <a:rPr lang="es-ES" sz="2800" dirty="0" err="1" smtClean="0"/>
              <a:t>Loewenstein</a:t>
            </a:r>
            <a:r>
              <a:rPr lang="es-ES" sz="2800" dirty="0"/>
              <a:t>, por los detentadores del </a:t>
            </a:r>
            <a:r>
              <a:rPr lang="es-ES" sz="2800" dirty="0" smtClean="0"/>
              <a:t>poder, </a:t>
            </a:r>
            <a:r>
              <a:rPr lang="es-ES" sz="2800" dirty="0" smtClean="0"/>
              <a:t>que son </a:t>
            </a:r>
            <a:r>
              <a:rPr lang="es-ES" sz="2800" dirty="0"/>
              <a:t>los órganos de gobierno quienes determinan que normas se aprueban o no. </a:t>
            </a:r>
            <a:r>
              <a:rPr lang="es-ES" sz="2800" dirty="0" smtClean="0"/>
              <a:t>(teor</a:t>
            </a:r>
            <a:r>
              <a:rPr lang="es-ES" sz="2800" dirty="0" smtClean="0"/>
              <a:t>ía del </a:t>
            </a:r>
            <a:r>
              <a:rPr lang="es-ES" sz="2800" dirty="0" err="1" smtClean="0"/>
              <a:t>decisionismo</a:t>
            </a:r>
            <a:r>
              <a:rPr lang="es-ES" sz="2800" dirty="0" smtClean="0"/>
              <a:t> jurídico)</a:t>
            </a:r>
            <a:endParaRPr lang="es-ES" sz="2800" dirty="0" smtClean="0"/>
          </a:p>
          <a:p>
            <a:pPr algn="just"/>
            <a:endParaRPr lang="es-ES" sz="2800" dirty="0"/>
          </a:p>
          <a:p>
            <a:pPr algn="just"/>
            <a:r>
              <a:rPr lang="es-ES" sz="2800" dirty="0" smtClean="0"/>
              <a:t>Los </a:t>
            </a:r>
            <a:r>
              <a:rPr lang="es-ES" sz="2800" dirty="0"/>
              <a:t>órganos de gobierno en base al principio de legalidad, es decir </a:t>
            </a:r>
            <a:r>
              <a:rPr lang="es-ES" sz="2800" dirty="0" smtClean="0"/>
              <a:t>por el hecho de contar con facultades </a:t>
            </a:r>
            <a:r>
              <a:rPr lang="es-ES" sz="2800" dirty="0"/>
              <a:t>para crear las normas, las hacen sin interesarle la opinión de la población.</a:t>
            </a:r>
            <a:endParaRPr lang="es-ES_tradnl" sz="2800" dirty="0"/>
          </a:p>
        </p:txBody>
      </p:sp>
    </p:spTree>
    <p:extLst>
      <p:ext uri="{BB962C8B-B14F-4D97-AF65-F5344CB8AC3E}">
        <p14:creationId xmlns:p14="http://schemas.microsoft.com/office/powerpoint/2010/main" val="287977581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s-ES" sz="2800" dirty="0"/>
              <a:t>Contrariamente a este fenómeno de estatalización, en muchos países empieza a imperar que toda ley o norma necesita de la </a:t>
            </a:r>
            <a:r>
              <a:rPr lang="es-ES" sz="2800" b="1" dirty="0"/>
              <a:t>legitimidad</a:t>
            </a:r>
            <a:r>
              <a:rPr lang="es-ES" sz="2800" dirty="0"/>
              <a:t> para su aplicación. </a:t>
            </a:r>
            <a:endParaRPr lang="es-ES" sz="2800" dirty="0" smtClean="0"/>
          </a:p>
          <a:p>
            <a:pPr algn="just"/>
            <a:endParaRPr lang="es-ES" sz="2800" dirty="0"/>
          </a:p>
          <a:p>
            <a:pPr algn="just"/>
            <a:r>
              <a:rPr lang="es-ES" sz="2800" dirty="0" smtClean="0"/>
              <a:t>Esta </a:t>
            </a:r>
            <a:r>
              <a:rPr lang="es-ES" sz="2800" dirty="0"/>
              <a:t>no es mas que la aplicación de un reconocimiento tácito de la población sobre la aprobación de una norma. (sondeo-encuestas). (lo ideal seria consultarlas o aplicarles referéndum o </a:t>
            </a:r>
            <a:r>
              <a:rPr lang="es-ES" sz="2800" dirty="0" err="1"/>
              <a:t>plesbicito</a:t>
            </a:r>
            <a:r>
              <a:rPr lang="es-ES" sz="2800" dirty="0"/>
              <a:t>). </a:t>
            </a:r>
            <a:endParaRPr lang="es-ES_tradnl" sz="2800" dirty="0"/>
          </a:p>
        </p:txBody>
      </p:sp>
      <p:sp>
        <p:nvSpPr>
          <p:cNvPr id="2" name="CuadroTexto 1"/>
          <p:cNvSpPr txBox="1"/>
          <p:nvPr/>
        </p:nvSpPr>
        <p:spPr>
          <a:xfrm>
            <a:off x="1691680" y="764704"/>
            <a:ext cx="6495738" cy="461665"/>
          </a:xfrm>
          <a:prstGeom prst="rect">
            <a:avLst/>
          </a:prstGeom>
          <a:noFill/>
        </p:spPr>
        <p:txBody>
          <a:bodyPr wrap="none" rtlCol="0">
            <a:spAutoFit/>
          </a:bodyPr>
          <a:lstStyle/>
          <a:p>
            <a:pPr algn="ctr"/>
            <a:r>
              <a:rPr lang="es-ES" sz="2400" b="1" dirty="0" smtClean="0"/>
              <a:t>LEGITIMACION DE LAS NORMAS JURIDICAS</a:t>
            </a:r>
            <a:endParaRPr lang="es-ES" sz="2400" b="1" dirty="0"/>
          </a:p>
        </p:txBody>
      </p:sp>
    </p:spTree>
    <p:extLst>
      <p:ext uri="{BB962C8B-B14F-4D97-AF65-F5344CB8AC3E}">
        <p14:creationId xmlns:p14="http://schemas.microsoft.com/office/powerpoint/2010/main" val="5248618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114300" indent="0" algn="just">
              <a:buNone/>
            </a:pPr>
            <a:r>
              <a:rPr lang="es-ES" sz="2800" b="1" dirty="0" smtClean="0"/>
              <a:t>Legitimidad</a:t>
            </a:r>
            <a:r>
              <a:rPr lang="es-ES" sz="2800" dirty="0" smtClean="0"/>
              <a:t> vs legalidad</a:t>
            </a:r>
          </a:p>
          <a:p>
            <a:pPr marL="114300" indent="0" algn="just">
              <a:buNone/>
            </a:pPr>
            <a:endParaRPr lang="es-ES" sz="2800" dirty="0" smtClean="0"/>
          </a:p>
          <a:p>
            <a:pPr marL="114300" indent="0" algn="just">
              <a:buNone/>
            </a:pPr>
            <a:r>
              <a:rPr lang="es-ES" sz="2800" b="1" dirty="0" smtClean="0"/>
              <a:t>Legitimidad: </a:t>
            </a:r>
            <a:r>
              <a:rPr lang="es-ES" sz="2800" dirty="0" smtClean="0"/>
              <a:t>es una herramienta sociológica, mediante la cual se mide con cuanto respaldo social cuenta una norma </a:t>
            </a:r>
            <a:r>
              <a:rPr lang="es-ES" sz="2800" dirty="0" smtClean="0"/>
              <a:t>(Teor</a:t>
            </a:r>
            <a:r>
              <a:rPr lang="es-ES" sz="2800" dirty="0" smtClean="0"/>
              <a:t>ía del </a:t>
            </a:r>
            <a:r>
              <a:rPr lang="es-ES" sz="2800" dirty="0" smtClean="0"/>
              <a:t>reconocimiento de </a:t>
            </a:r>
            <a:r>
              <a:rPr lang="es-ES" sz="2800" dirty="0" err="1" smtClean="0"/>
              <a:t>Hart</a:t>
            </a:r>
            <a:r>
              <a:rPr lang="es-ES" sz="2800" dirty="0" smtClean="0"/>
              <a:t>).</a:t>
            </a:r>
          </a:p>
          <a:p>
            <a:pPr marL="114300" indent="0" algn="just">
              <a:buNone/>
            </a:pPr>
            <a:endParaRPr lang="es-ES" sz="2800" dirty="0"/>
          </a:p>
          <a:p>
            <a:pPr marL="114300" indent="0" algn="just">
              <a:buNone/>
            </a:pPr>
            <a:r>
              <a:rPr lang="es-ES" sz="2800" b="1" dirty="0" smtClean="0"/>
              <a:t>Legalidad: </a:t>
            </a:r>
            <a:r>
              <a:rPr lang="es-ES" sz="2800" dirty="0" smtClean="0"/>
              <a:t>Es una herramienta de los positivistas, para los cuales solo basta que la norma te autorice crear una disposición sin necesidad de apelar a su reconocimiento.</a:t>
            </a:r>
            <a:endParaRPr lang="es-ES" sz="2800" dirty="0"/>
          </a:p>
        </p:txBody>
      </p:sp>
    </p:spTree>
    <p:extLst>
      <p:ext uri="{BB962C8B-B14F-4D97-AF65-F5344CB8AC3E}">
        <p14:creationId xmlns:p14="http://schemas.microsoft.com/office/powerpoint/2010/main" val="87284873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8229600" cy="5976664"/>
          </a:xfrm>
        </p:spPr>
        <p:txBody>
          <a:bodyPr>
            <a:normAutofit fontScale="77500" lnSpcReduction="20000"/>
          </a:bodyPr>
          <a:lstStyle/>
          <a:p>
            <a:pPr marL="114300" indent="0" algn="ctr">
              <a:buNone/>
            </a:pPr>
            <a:endParaRPr lang="es-ES" sz="2800" b="1" dirty="0" smtClean="0"/>
          </a:p>
          <a:p>
            <a:pPr marL="114300" indent="0" algn="ctr">
              <a:buNone/>
            </a:pPr>
            <a:r>
              <a:rPr lang="es-ES" sz="2800" b="1" dirty="0" smtClean="0"/>
              <a:t>¿</a:t>
            </a:r>
            <a:r>
              <a:rPr lang="es-ES" sz="2800" b="1" dirty="0" smtClean="0"/>
              <a:t>Que es primero legalidad o legitimidad?</a:t>
            </a:r>
          </a:p>
          <a:p>
            <a:pPr marL="114300" indent="0" algn="just">
              <a:buNone/>
            </a:pPr>
            <a:endParaRPr lang="es-ES" sz="2800" dirty="0"/>
          </a:p>
          <a:p>
            <a:pPr marL="114300" indent="0" algn="just">
              <a:buNone/>
            </a:pPr>
            <a:endParaRPr lang="es-ES" sz="2800" dirty="0" smtClean="0"/>
          </a:p>
          <a:p>
            <a:pPr marL="114300" indent="0" algn="just">
              <a:buNone/>
            </a:pPr>
            <a:r>
              <a:rPr lang="es-ES" sz="2800" dirty="0" smtClean="0"/>
              <a:t>La </a:t>
            </a:r>
            <a:r>
              <a:rPr lang="es-ES" sz="2800" dirty="0" smtClean="0"/>
              <a:t>legalidad, en razón que esta exigida vía fundamentación para los actos de autoridad (art. 16 Const. Fed.)</a:t>
            </a:r>
          </a:p>
          <a:p>
            <a:pPr marL="114300" indent="0" algn="just">
              <a:buNone/>
            </a:pPr>
            <a:endParaRPr lang="es-ES" sz="2800" dirty="0"/>
          </a:p>
          <a:p>
            <a:pPr marL="114300" indent="0" algn="just">
              <a:buNone/>
            </a:pPr>
            <a:r>
              <a:rPr lang="es-ES" sz="2800" dirty="0" smtClean="0"/>
              <a:t>Pero todo funcionario debe cuidar que la norma que proyecta aprobar sea también legitima, para asegurar su cumplimiento.</a:t>
            </a:r>
          </a:p>
          <a:p>
            <a:pPr marL="114300" indent="0" algn="just">
              <a:buNone/>
            </a:pPr>
            <a:endParaRPr lang="es-ES" sz="2800" dirty="0"/>
          </a:p>
          <a:p>
            <a:pPr marL="114300" indent="0" algn="just">
              <a:buNone/>
            </a:pPr>
            <a:r>
              <a:rPr lang="es-ES" sz="2800" dirty="0" err="1" smtClean="0"/>
              <a:t>Mediterrand</a:t>
            </a:r>
            <a:r>
              <a:rPr lang="es-ES" sz="2800" dirty="0" smtClean="0"/>
              <a:t>, que fue presidente de Francia, cuando se discutió el proyecto de constitución de la Unión Europea, contaba con las facultades para hacerlo el directamente (legalmente), pero por la trascendencia del instrumento, lo sometió a un </a:t>
            </a:r>
            <a:r>
              <a:rPr lang="es-ES" sz="2800" dirty="0" err="1" smtClean="0"/>
              <a:t>plesbicito</a:t>
            </a:r>
            <a:r>
              <a:rPr lang="es-ES" sz="2800" dirty="0" smtClean="0"/>
              <a:t> y el pueblo </a:t>
            </a:r>
            <a:r>
              <a:rPr lang="es-ES" sz="2800" dirty="0" err="1" smtClean="0"/>
              <a:t>frances</a:t>
            </a:r>
            <a:r>
              <a:rPr lang="es-ES" sz="2800" dirty="0" smtClean="0"/>
              <a:t>, dijo </a:t>
            </a:r>
            <a:r>
              <a:rPr lang="es-ES" sz="2800" b="1" dirty="0" smtClean="0"/>
              <a:t>NO</a:t>
            </a:r>
            <a:r>
              <a:rPr lang="es-ES" sz="2800" dirty="0" smtClean="0"/>
              <a:t>. Busco darle legitimidad a una decisión de tan grande magnitud.</a:t>
            </a:r>
            <a:endParaRPr lang="es-ES" sz="2800" dirty="0"/>
          </a:p>
        </p:txBody>
      </p:sp>
    </p:spTree>
    <p:extLst>
      <p:ext uri="{BB962C8B-B14F-4D97-AF65-F5344CB8AC3E}">
        <p14:creationId xmlns:p14="http://schemas.microsoft.com/office/powerpoint/2010/main" val="149983772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8229600" cy="5976664"/>
          </a:xfrm>
        </p:spPr>
        <p:txBody>
          <a:bodyPr>
            <a:normAutofit fontScale="92500" lnSpcReduction="20000"/>
          </a:bodyPr>
          <a:lstStyle/>
          <a:p>
            <a:pPr marL="114300" indent="0" algn="ctr">
              <a:buNone/>
            </a:pPr>
            <a:r>
              <a:rPr lang="es-ES" sz="2800" b="1" dirty="0" smtClean="0"/>
              <a:t>¿Que es primero legalidad o legitimidad?</a:t>
            </a:r>
          </a:p>
          <a:p>
            <a:pPr marL="114300" indent="0" algn="just">
              <a:buNone/>
            </a:pPr>
            <a:endParaRPr lang="es-ES" sz="2800" dirty="0" smtClean="0"/>
          </a:p>
          <a:p>
            <a:pPr marL="114300" indent="0" algn="just">
              <a:buNone/>
            </a:pPr>
            <a:endParaRPr lang="es-ES" sz="2800" dirty="0"/>
          </a:p>
          <a:p>
            <a:pPr marL="114300" indent="0" algn="just">
              <a:buNone/>
            </a:pPr>
            <a:r>
              <a:rPr lang="es-ES" sz="2800" dirty="0" smtClean="0"/>
              <a:t>En Noruega, si es obligatorio que el gobierno en la decisiones trascendentes en la que se pone en juego la soberanía, la decisión tiene que someterse a </a:t>
            </a:r>
            <a:r>
              <a:rPr lang="es-ES" sz="2800" dirty="0" err="1" smtClean="0"/>
              <a:t>Referendum</a:t>
            </a:r>
            <a:r>
              <a:rPr lang="es-ES" sz="2800" dirty="0" smtClean="0"/>
              <a:t>.</a:t>
            </a:r>
          </a:p>
          <a:p>
            <a:pPr marL="114300" indent="0" algn="just">
              <a:buNone/>
            </a:pPr>
            <a:endParaRPr lang="es-ES" sz="2800" dirty="0"/>
          </a:p>
          <a:p>
            <a:pPr marL="114300" indent="0" algn="just">
              <a:buNone/>
            </a:pPr>
            <a:r>
              <a:rPr lang="es-ES" sz="2800" dirty="0" smtClean="0"/>
              <a:t>Dos veces fue consultada la población noruega, para aprobar su ingreso a la Unión Europea, y las dos veces dijo </a:t>
            </a:r>
            <a:r>
              <a:rPr lang="es-ES" sz="2800" b="1" dirty="0" smtClean="0"/>
              <a:t>NO.</a:t>
            </a:r>
          </a:p>
          <a:p>
            <a:pPr marL="114300" indent="0" algn="just">
              <a:buNone/>
            </a:pPr>
            <a:endParaRPr lang="es-ES" sz="2800" b="1" dirty="0"/>
          </a:p>
          <a:p>
            <a:pPr marL="114300" indent="0" algn="just">
              <a:buNone/>
            </a:pPr>
            <a:r>
              <a:rPr lang="es-ES" sz="2800" b="1" dirty="0" smtClean="0"/>
              <a:t>En México al decir de Enrique </a:t>
            </a:r>
            <a:r>
              <a:rPr lang="es-ES" sz="2800" b="1" dirty="0" err="1" smtClean="0"/>
              <a:t>Krauze</a:t>
            </a:r>
            <a:r>
              <a:rPr lang="es-ES" sz="2800" b="1" dirty="0" smtClean="0"/>
              <a:t>, se le ponen muchos adjetivos (</a:t>
            </a:r>
            <a:r>
              <a:rPr lang="es-ES" sz="2800" b="1" dirty="0" err="1" smtClean="0"/>
              <a:t>obstaculos</a:t>
            </a:r>
            <a:r>
              <a:rPr lang="es-ES" sz="2800" b="1" dirty="0" smtClean="0"/>
              <a:t>) al ejercicio de la democracia.</a:t>
            </a:r>
            <a:endParaRPr lang="es-ES" sz="2800" b="1" dirty="0"/>
          </a:p>
        </p:txBody>
      </p:sp>
    </p:spTree>
    <p:extLst>
      <p:ext uri="{BB962C8B-B14F-4D97-AF65-F5344CB8AC3E}">
        <p14:creationId xmlns:p14="http://schemas.microsoft.com/office/powerpoint/2010/main" val="19069420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60672" cy="1292436"/>
          </a:xfrm>
        </p:spPr>
        <p:txBody>
          <a:bodyPr>
            <a:normAutofit/>
          </a:bodyPr>
          <a:lstStyle/>
          <a:p>
            <a:r>
              <a:rPr lang="es-ES" sz="2400" b="1" dirty="0"/>
              <a:t>Concepto de sistema electoral </a:t>
            </a:r>
            <a:endParaRPr lang="es-ES" sz="2400" dirty="0">
              <a:effectLst/>
            </a:endParaRPr>
          </a:p>
        </p:txBody>
      </p:sp>
      <p:sp>
        <p:nvSpPr>
          <p:cNvPr id="2" name="1 Marcador de contenido"/>
          <p:cNvSpPr>
            <a:spLocks noGrp="1"/>
          </p:cNvSpPr>
          <p:nvPr>
            <p:ph idx="1"/>
          </p:nvPr>
        </p:nvSpPr>
        <p:spPr/>
        <p:txBody>
          <a:bodyPr>
            <a:normAutofit/>
          </a:bodyPr>
          <a:lstStyle/>
          <a:p>
            <a:pPr marL="114300" indent="0" algn="just">
              <a:buNone/>
            </a:pPr>
            <a:endParaRPr lang="es-ES" sz="2800" dirty="0" smtClean="0"/>
          </a:p>
          <a:p>
            <a:pPr marL="114300" indent="0" algn="just">
              <a:buNone/>
            </a:pPr>
            <a:endParaRPr lang="es-ES" sz="2800" dirty="0"/>
          </a:p>
          <a:p>
            <a:pPr marL="114300" indent="0" algn="just">
              <a:buNone/>
            </a:pPr>
            <a:r>
              <a:rPr lang="es-ES" sz="2800" dirty="0" smtClean="0"/>
              <a:t>Mecanismo </a:t>
            </a:r>
            <a:r>
              <a:rPr lang="es-ES" sz="2800" dirty="0"/>
              <a:t>para </a:t>
            </a:r>
            <a:r>
              <a:rPr lang="es-ES" sz="2800" b="1" dirty="0"/>
              <a:t>convertir </a:t>
            </a:r>
            <a:r>
              <a:rPr lang="es-ES" sz="2800" dirty="0"/>
              <a:t>los </a:t>
            </a:r>
            <a:r>
              <a:rPr lang="es-ES" sz="2800" b="1" dirty="0"/>
              <a:t>votos en </a:t>
            </a:r>
            <a:r>
              <a:rPr lang="es-ES" sz="2800" b="1" dirty="0" err="1"/>
              <a:t>escaños</a:t>
            </a:r>
            <a:r>
              <a:rPr lang="es-ES" sz="2800" b="1" dirty="0"/>
              <a:t> </a:t>
            </a:r>
            <a:r>
              <a:rPr lang="es-ES" sz="2800" dirty="0"/>
              <a:t>para los integrantes del poder legislativo, o en cargos de gobierno al definir al titular del poder ejecutivo. </a:t>
            </a:r>
            <a:endParaRPr lang="es-ES" sz="2800" dirty="0"/>
          </a:p>
          <a:p>
            <a:pPr marL="114300" indent="0" algn="just">
              <a:buNone/>
            </a:pPr>
            <a:endParaRPr lang="es-MX" sz="2800" dirty="0"/>
          </a:p>
        </p:txBody>
      </p:sp>
    </p:spTree>
    <p:extLst>
      <p:ext uri="{BB962C8B-B14F-4D97-AF65-F5344CB8AC3E}">
        <p14:creationId xmlns:p14="http://schemas.microsoft.com/office/powerpoint/2010/main" val="361196717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CONSULTAS POPULARES</a:t>
            </a:r>
            <a:endParaRPr lang="es-ES" dirty="0"/>
          </a:p>
        </p:txBody>
      </p:sp>
      <p:sp>
        <p:nvSpPr>
          <p:cNvPr id="3" name="Marcador de contenido 2"/>
          <p:cNvSpPr>
            <a:spLocks noGrp="1"/>
          </p:cNvSpPr>
          <p:nvPr>
            <p:ph idx="1"/>
          </p:nvPr>
        </p:nvSpPr>
        <p:spPr/>
        <p:txBody>
          <a:bodyPr/>
          <a:lstStyle/>
          <a:p>
            <a:pPr marL="114300" indent="0" algn="just">
              <a:buNone/>
            </a:pPr>
            <a:r>
              <a:rPr lang="es-ES" dirty="0" smtClean="0"/>
              <a:t>Fundamentos constitucionales:</a:t>
            </a:r>
          </a:p>
          <a:p>
            <a:pPr marL="114300" indent="0" algn="just">
              <a:buNone/>
            </a:pP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389703712"/>
              </p:ext>
            </p:extLst>
          </p:nvPr>
        </p:nvGraphicFramePr>
        <p:xfrm>
          <a:off x="323528" y="2348880"/>
          <a:ext cx="8568952" cy="4119879"/>
        </p:xfrm>
        <a:graphic>
          <a:graphicData uri="http://schemas.openxmlformats.org/drawingml/2006/table">
            <a:tbl>
              <a:tblPr firstRow="1" bandRow="1">
                <a:tableStyleId>{5C22544A-7EE6-4342-B048-85BDC9FD1C3A}</a:tableStyleId>
              </a:tblPr>
              <a:tblGrid>
                <a:gridCol w="4284476"/>
                <a:gridCol w="4284476"/>
              </a:tblGrid>
              <a:tr h="370840">
                <a:tc>
                  <a:txBody>
                    <a:bodyPr/>
                    <a:lstStyle/>
                    <a:p>
                      <a:pPr algn="ctr"/>
                      <a:r>
                        <a:rPr lang="es-ES" dirty="0" smtClean="0"/>
                        <a:t>CONST.</a:t>
                      </a:r>
                      <a:r>
                        <a:rPr lang="es-ES" baseline="0" dirty="0" smtClean="0"/>
                        <a:t> FEDERAL</a:t>
                      </a:r>
                      <a:endParaRPr lang="es-ES" dirty="0"/>
                    </a:p>
                  </a:txBody>
                  <a:tcPr/>
                </a:tc>
                <a:tc>
                  <a:txBody>
                    <a:bodyPr/>
                    <a:lstStyle/>
                    <a:p>
                      <a:pPr algn="ctr"/>
                      <a:r>
                        <a:rPr lang="es-ES" dirty="0" smtClean="0"/>
                        <a:t>CONST.</a:t>
                      </a:r>
                      <a:r>
                        <a:rPr lang="es-ES" baseline="0" dirty="0" smtClean="0"/>
                        <a:t> ESTATAL</a:t>
                      </a:r>
                      <a:endParaRPr lang="es-ES" dirty="0"/>
                    </a:p>
                  </a:txBody>
                  <a:tcPr/>
                </a:tc>
              </a:tr>
              <a:tr h="370840">
                <a:tc>
                  <a:txBody>
                    <a:bodyPr/>
                    <a:lstStyle/>
                    <a:p>
                      <a:pPr marL="114300" indent="0" algn="just">
                        <a:buNone/>
                      </a:pPr>
                      <a:r>
                        <a:rPr lang="es-ES_tradnl" b="1" dirty="0" smtClean="0"/>
                        <a:t>Art.</a:t>
                      </a:r>
                      <a:r>
                        <a:rPr lang="es-ES_tradnl" b="1" baseline="0" dirty="0" smtClean="0"/>
                        <a:t> 35. </a:t>
                      </a:r>
                      <a:r>
                        <a:rPr lang="es-ES_tradnl" b="1" dirty="0" smtClean="0"/>
                        <a:t>Son derechos de los ciudadanos:</a:t>
                      </a:r>
                      <a:endParaRPr lang="es-ES_tradnl" b="0" dirty="0" smtClean="0"/>
                    </a:p>
                    <a:p>
                      <a:pPr marL="114300" indent="0" algn="just">
                        <a:buNone/>
                      </a:pPr>
                      <a:r>
                        <a:rPr lang="es-ES_tradnl" b="1" dirty="0" smtClean="0"/>
                        <a:t>I</a:t>
                      </a:r>
                      <a:r>
                        <a:rPr lang="es-ES_tradnl" b="1" baseline="0" dirty="0" smtClean="0"/>
                        <a:t> </a:t>
                      </a:r>
                      <a:r>
                        <a:rPr lang="es-ES_tradnl" b="1" dirty="0" smtClean="0"/>
                        <a:t>a VII. ...</a:t>
                      </a:r>
                      <a:endParaRPr lang="es-ES_tradnl" dirty="0" smtClean="0"/>
                    </a:p>
                    <a:p>
                      <a:pPr marL="114300" indent="0" algn="just">
                        <a:buNone/>
                      </a:pPr>
                      <a:r>
                        <a:rPr lang="es-ES" dirty="0" smtClean="0"/>
                        <a:t>VIII. Votar en las consultas populares sobre temas de trascendencia nacional</a:t>
                      </a:r>
                      <a:r>
                        <a:rPr lang="mr-IN" dirty="0" smtClean="0"/>
                        <a:t>…</a:t>
                      </a:r>
                      <a:endParaRPr lang="es-ES"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Articulo 7. Son derechos de los ciudadanos </a:t>
                      </a:r>
                      <a:r>
                        <a:rPr lang="es-ES" sz="1800" kern="1200" dirty="0" err="1" smtClean="0">
                          <a:solidFill>
                            <a:schemeClr val="dk1"/>
                          </a:solidFill>
                          <a:effectLst/>
                          <a:latin typeface="+mn-lt"/>
                          <a:ea typeface="+mn-ea"/>
                          <a:cs typeface="+mn-cs"/>
                        </a:rPr>
                        <a:t>Tabasqueños</a:t>
                      </a:r>
                      <a:r>
                        <a:rPr lang="es-ES" sz="1800" kern="1200" dirty="0" smtClean="0">
                          <a:solidFill>
                            <a:schemeClr val="dk1"/>
                          </a:solidFill>
                          <a:effectLst/>
                          <a:latin typeface="+mn-lt"/>
                          <a:ea typeface="+mn-ea"/>
                          <a:cs typeface="+mn-cs"/>
                        </a:rPr>
                        <a:t>: </a:t>
                      </a:r>
                      <a:endParaRPr lang="es-ES"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II. Participar en las consultas populares sobre temas de trascendencia estatal o municipal, de conformidad con lo establecido por esta Constituci</a:t>
                      </a:r>
                      <a:r>
                        <a:rPr lang="es-ES" sz="1800" kern="1200" dirty="0" smtClean="0">
                          <a:solidFill>
                            <a:schemeClr val="dk1"/>
                          </a:solidFill>
                          <a:effectLst/>
                          <a:latin typeface="+mn-lt"/>
                          <a:ea typeface="+mn-ea"/>
                          <a:cs typeface="+mn-cs"/>
                        </a:rPr>
                        <a:t>ó</a:t>
                      </a:r>
                      <a:r>
                        <a:rPr lang="es-ES" sz="1800" kern="1200" dirty="0" smtClean="0">
                          <a:solidFill>
                            <a:schemeClr val="dk1"/>
                          </a:solidFill>
                          <a:effectLst/>
                          <a:latin typeface="+mn-lt"/>
                          <a:ea typeface="+mn-ea"/>
                          <a:cs typeface="+mn-cs"/>
                        </a:rPr>
                        <a:t>n y las leyes; </a:t>
                      </a:r>
                      <a:endParaRPr lang="es-ES" dirty="0" smtClean="0"/>
                    </a:p>
                  </a:txBody>
                  <a:tcPr/>
                </a:tc>
              </a:tr>
              <a:tr h="370840">
                <a:tc>
                  <a:txBody>
                    <a:bodyPr/>
                    <a:lstStyle/>
                    <a:p>
                      <a:pPr marL="114300" indent="0" algn="just">
                        <a:buNone/>
                      </a:pPr>
                      <a:r>
                        <a:rPr lang="es-ES" b="1" dirty="0" smtClean="0"/>
                        <a:t>Art. 36. Son obligaciones del ciudadano</a:t>
                      </a:r>
                      <a:r>
                        <a:rPr lang="es-ES" b="1" baseline="0" dirty="0" smtClean="0"/>
                        <a:t> de la Rep</a:t>
                      </a:r>
                      <a:r>
                        <a:rPr lang="es-ES" b="1" baseline="0" dirty="0" smtClean="0"/>
                        <a:t>ública:</a:t>
                      </a:r>
                    </a:p>
                    <a:p>
                      <a:pPr marL="114300" indent="0" algn="just">
                        <a:buNone/>
                      </a:pPr>
                      <a:r>
                        <a:rPr lang="es-ES" b="0" baseline="0" dirty="0" smtClean="0"/>
                        <a:t>III. Votar en las elecciones y en las </a:t>
                      </a:r>
                      <a:r>
                        <a:rPr lang="es-ES" baseline="0" dirty="0" smtClean="0"/>
                        <a:t>consultas populares..</a:t>
                      </a:r>
                      <a:endParaRPr lang="es-ES"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b="1" kern="1200" dirty="0" smtClean="0">
                          <a:solidFill>
                            <a:schemeClr val="dk1"/>
                          </a:solidFill>
                          <a:effectLst/>
                          <a:latin typeface="+mn-lt"/>
                          <a:ea typeface="+mn-ea"/>
                          <a:cs typeface="+mn-cs"/>
                        </a:rPr>
                        <a:t>Art. 6. Son obligaciones de los ciudadanos </a:t>
                      </a:r>
                      <a:r>
                        <a:rPr lang="es-ES" sz="1800" b="1" kern="1200" dirty="0" err="1" smtClean="0">
                          <a:solidFill>
                            <a:schemeClr val="dk1"/>
                          </a:solidFill>
                          <a:effectLst/>
                          <a:latin typeface="+mn-lt"/>
                          <a:ea typeface="+mn-ea"/>
                          <a:cs typeface="+mn-cs"/>
                        </a:rPr>
                        <a:t>tabasqueños</a:t>
                      </a:r>
                      <a:r>
                        <a:rPr lang="es-ES" sz="1800" b="1" kern="1200" dirty="0" smtClean="0">
                          <a:solidFill>
                            <a:schemeClr val="dk1"/>
                          </a:solidFill>
                          <a:effectLst/>
                          <a:latin typeface="+mn-lt"/>
                          <a:ea typeface="+mn-ea"/>
                          <a:cs typeface="+mn-cs"/>
                        </a:rPr>
                        <a:t>:</a:t>
                      </a:r>
                      <a:br>
                        <a:rPr lang="es-ES" sz="1800" b="1" kern="1200" dirty="0" smtClean="0">
                          <a:solidFill>
                            <a:schemeClr val="dk1"/>
                          </a:solidFill>
                          <a:effectLst/>
                          <a:latin typeface="+mn-lt"/>
                          <a:ea typeface="+mn-ea"/>
                          <a:cs typeface="+mn-cs"/>
                        </a:rPr>
                      </a:br>
                      <a:r>
                        <a:rPr lang="es-ES" sz="1800" kern="1200" dirty="0" smtClean="0">
                          <a:solidFill>
                            <a:schemeClr val="dk1"/>
                          </a:solidFill>
                          <a:effectLst/>
                          <a:latin typeface="+mn-lt"/>
                          <a:ea typeface="+mn-ea"/>
                          <a:cs typeface="+mn-cs"/>
                        </a:rPr>
                        <a:t>II. Votar en las elecciones populares, as</a:t>
                      </a:r>
                      <a:r>
                        <a:rPr lang="es-ES" sz="1800" kern="1200" dirty="0" smtClean="0">
                          <a:solidFill>
                            <a:schemeClr val="dk1"/>
                          </a:solidFill>
                          <a:effectLst/>
                          <a:latin typeface="+mn-lt"/>
                          <a:ea typeface="+mn-ea"/>
                          <a:cs typeface="+mn-cs"/>
                        </a:rPr>
                        <a:t>í</a:t>
                      </a:r>
                      <a:r>
                        <a:rPr lang="es-ES" sz="1800" kern="1200" dirty="0" smtClean="0">
                          <a:solidFill>
                            <a:schemeClr val="dk1"/>
                          </a:solidFill>
                          <a:effectLst/>
                          <a:latin typeface="+mn-lt"/>
                          <a:ea typeface="+mn-ea"/>
                          <a:cs typeface="+mn-cs"/>
                        </a:rPr>
                        <a:t> como en las consultas populares, en los t</a:t>
                      </a:r>
                      <a:r>
                        <a:rPr lang="es-ES" sz="1800" kern="1200" dirty="0" smtClean="0">
                          <a:solidFill>
                            <a:schemeClr val="dk1"/>
                          </a:solidFill>
                          <a:effectLst/>
                          <a:latin typeface="+mn-lt"/>
                          <a:ea typeface="+mn-ea"/>
                          <a:cs typeface="+mn-cs"/>
                        </a:rPr>
                        <a:t>é</a:t>
                      </a:r>
                      <a:r>
                        <a:rPr lang="es-ES" sz="1800" kern="1200" dirty="0" smtClean="0">
                          <a:solidFill>
                            <a:schemeClr val="dk1"/>
                          </a:solidFill>
                          <a:effectLst/>
                          <a:latin typeface="+mn-lt"/>
                          <a:ea typeface="+mn-ea"/>
                          <a:cs typeface="+mn-cs"/>
                        </a:rPr>
                        <a:t>rminos que señale la ley; </a:t>
                      </a:r>
                      <a:endParaRPr lang="es-ES" dirty="0" smtClean="0"/>
                    </a:p>
                    <a:p>
                      <a:pPr marL="0" marR="0" indent="0" algn="just" defTabSz="914400" rtl="0" eaLnBrk="1" fontAlgn="auto" latinLnBrk="0" hangingPunct="1">
                        <a:lnSpc>
                          <a:spcPct val="100000"/>
                        </a:lnSpc>
                        <a:spcBef>
                          <a:spcPts val="0"/>
                        </a:spcBef>
                        <a:spcAft>
                          <a:spcPts val="0"/>
                        </a:spcAft>
                        <a:buClrTx/>
                        <a:buSzTx/>
                        <a:buFontTx/>
                        <a:buNone/>
                        <a:tabLst/>
                        <a:defRPr/>
                      </a:pPr>
                      <a:endParaRPr lang="es-ES" dirty="0" smtClean="0"/>
                    </a:p>
                  </a:txBody>
                  <a:tcPr/>
                </a:tc>
              </a:tr>
            </a:tbl>
          </a:graphicData>
        </a:graphic>
      </p:graphicFrame>
    </p:spTree>
    <p:extLst>
      <p:ext uri="{BB962C8B-B14F-4D97-AF65-F5344CB8AC3E}">
        <p14:creationId xmlns:p14="http://schemas.microsoft.com/office/powerpoint/2010/main" val="23748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Consultas populares</a:t>
            </a:r>
            <a:br>
              <a:rPr lang="es-ES" dirty="0" smtClean="0"/>
            </a:br>
            <a:r>
              <a:rPr lang="es-ES" dirty="0" smtClean="0"/>
              <a:t>procedimiento</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680753696"/>
              </p:ext>
            </p:extLst>
          </p:nvPr>
        </p:nvGraphicFramePr>
        <p:xfrm>
          <a:off x="179512" y="1988840"/>
          <a:ext cx="8712970" cy="4705473"/>
        </p:xfrm>
        <a:graphic>
          <a:graphicData uri="http://schemas.openxmlformats.org/drawingml/2006/table">
            <a:tbl>
              <a:tblPr firstRow="1" bandRow="1">
                <a:tableStyleId>{5C22544A-7EE6-4342-B048-85BDC9FD1C3A}</a:tableStyleId>
              </a:tblPr>
              <a:tblGrid>
                <a:gridCol w="4356485"/>
                <a:gridCol w="4356485"/>
              </a:tblGrid>
              <a:tr h="346949">
                <a:tc gridSpan="2">
                  <a:txBody>
                    <a:bodyPr/>
                    <a:lstStyle/>
                    <a:p>
                      <a:pPr algn="ctr"/>
                      <a:r>
                        <a:rPr lang="es-ES" dirty="0" smtClean="0"/>
                        <a:t>FACULTADES</a:t>
                      </a:r>
                      <a:r>
                        <a:rPr lang="es-ES" baseline="0" dirty="0" smtClean="0"/>
                        <a:t> DE INICIO</a:t>
                      </a:r>
                      <a:endParaRPr lang="es-ES" dirty="0"/>
                    </a:p>
                  </a:txBody>
                  <a:tcPr anchor="ctr"/>
                </a:tc>
                <a:tc hMerge="1">
                  <a:txBody>
                    <a:bodyPr/>
                    <a:lstStyle/>
                    <a:p>
                      <a:endParaRPr lang="es-ES" dirty="0"/>
                    </a:p>
                  </a:txBody>
                  <a:tcPr/>
                </a:tc>
              </a:tr>
              <a:tr h="867373">
                <a:tc>
                  <a:txBody>
                    <a:bodyPr/>
                    <a:lstStyle/>
                    <a:p>
                      <a:pPr algn="just"/>
                      <a:r>
                        <a:rPr lang="es-ES" dirty="0" smtClean="0"/>
                        <a:t>ARTICULO 35 VIII</a:t>
                      </a:r>
                      <a:r>
                        <a:rPr lang="mr-IN" dirty="0" smtClean="0"/>
                        <a:t>…</a:t>
                      </a:r>
                      <a:endParaRPr lang="es-ES_tradnl" dirty="0" smtClean="0"/>
                    </a:p>
                    <a:p>
                      <a:pPr algn="just"/>
                      <a:r>
                        <a:rPr lang="es-ES" dirty="0" smtClean="0"/>
                        <a:t>Ser</a:t>
                      </a:r>
                      <a:r>
                        <a:rPr lang="es-ES" dirty="0" smtClean="0"/>
                        <a:t>án convocadas por el </a:t>
                      </a:r>
                      <a:r>
                        <a:rPr lang="es-ES" b="1" dirty="0" smtClean="0"/>
                        <a:t>Congreso de la Unión</a:t>
                      </a:r>
                      <a:r>
                        <a:rPr lang="es-ES" dirty="0" smtClean="0"/>
                        <a:t> a petición de:</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ARTICULO 8 bis.-</a:t>
                      </a:r>
                    </a:p>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err="1" smtClean="0">
                          <a:solidFill>
                            <a:schemeClr val="dk1"/>
                          </a:solidFill>
                          <a:effectLst/>
                          <a:latin typeface="+mn-lt"/>
                          <a:ea typeface="+mn-ea"/>
                          <a:cs typeface="+mn-cs"/>
                        </a:rPr>
                        <a:t>Serán</a:t>
                      </a:r>
                      <a:r>
                        <a:rPr lang="es-ES" sz="1800" kern="1200" dirty="0" smtClean="0">
                          <a:solidFill>
                            <a:schemeClr val="dk1"/>
                          </a:solidFill>
                          <a:effectLst/>
                          <a:latin typeface="+mn-lt"/>
                          <a:ea typeface="+mn-ea"/>
                          <a:cs typeface="+mn-cs"/>
                        </a:rPr>
                        <a:t> convocadas por el Congreso del Estado a </a:t>
                      </a:r>
                      <a:r>
                        <a:rPr lang="es-ES" sz="1800" kern="1200" dirty="0" err="1" smtClean="0">
                          <a:solidFill>
                            <a:schemeClr val="dk1"/>
                          </a:solidFill>
                          <a:effectLst/>
                          <a:latin typeface="+mn-lt"/>
                          <a:ea typeface="+mn-ea"/>
                          <a:cs typeface="+mn-cs"/>
                        </a:rPr>
                        <a:t>petición</a:t>
                      </a:r>
                      <a:r>
                        <a:rPr lang="es-ES" sz="1800" kern="1200" dirty="0" smtClean="0">
                          <a:solidFill>
                            <a:schemeClr val="dk1"/>
                          </a:solidFill>
                          <a:effectLst/>
                          <a:latin typeface="+mn-lt"/>
                          <a:ea typeface="+mn-ea"/>
                          <a:cs typeface="+mn-cs"/>
                        </a:rPr>
                        <a:t> de: </a:t>
                      </a:r>
                      <a:endParaRPr lang="es-ES" dirty="0" smtClean="0"/>
                    </a:p>
                  </a:txBody>
                  <a:tcPr/>
                </a:tc>
              </a:tr>
              <a:tr h="346949">
                <a:tc>
                  <a:txBody>
                    <a:bodyPr/>
                    <a:lstStyle/>
                    <a:p>
                      <a:pPr algn="just"/>
                      <a:r>
                        <a:rPr lang="es-ES" dirty="0" smtClean="0"/>
                        <a:t>i. El Presidente de la Rep</a:t>
                      </a:r>
                      <a:r>
                        <a:rPr lang="es-ES" dirty="0" smtClean="0"/>
                        <a:t>ública;</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El Gobernador; </a:t>
                      </a:r>
                      <a:endParaRPr lang="es-ES" dirty="0" smtClean="0"/>
                    </a:p>
                  </a:txBody>
                  <a:tcPr/>
                </a:tc>
              </a:tr>
              <a:tr h="1387797">
                <a:tc>
                  <a:txBody>
                    <a:bodyPr/>
                    <a:lstStyle/>
                    <a:p>
                      <a:pPr algn="just"/>
                      <a:r>
                        <a:rPr lang="es-ES" dirty="0" smtClean="0"/>
                        <a:t>ii. El 33% de los integrantes de cualquiera de las C</a:t>
                      </a:r>
                      <a:r>
                        <a:rPr lang="es-ES" dirty="0" smtClean="0"/>
                        <a:t>ámaras del Congreso Federal,</a:t>
                      </a:r>
                      <a:r>
                        <a:rPr lang="es-ES" baseline="0" dirty="0" smtClean="0"/>
                        <a:t> con la aprobación de la mayoría de la cámara correspondiente</a:t>
                      </a:r>
                      <a:r>
                        <a:rPr lang="es-ES" dirty="0" smtClean="0"/>
                        <a:t> </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El equivalente al treinta y tres por ciento de los integrantes del Congreso, </a:t>
                      </a:r>
                      <a:r>
                        <a:rPr lang="es-ES" baseline="0" dirty="0" smtClean="0"/>
                        <a:t>con la aprobación de la mayoría </a:t>
                      </a:r>
                      <a:r>
                        <a:rPr lang="es-ES" sz="1800" kern="1200" dirty="0" smtClean="0">
                          <a:solidFill>
                            <a:schemeClr val="dk1"/>
                          </a:solidFill>
                          <a:effectLst/>
                          <a:latin typeface="+mn-lt"/>
                          <a:ea typeface="+mn-ea"/>
                          <a:cs typeface="+mn-cs"/>
                        </a:rPr>
                        <a:t>de los miembros presentes del Congreso; </a:t>
                      </a:r>
                      <a:endParaRPr lang="es-ES" dirty="0" smtClean="0"/>
                    </a:p>
                  </a:txBody>
                  <a:tcPr/>
                </a:tc>
              </a:tr>
              <a:tr h="1596514">
                <a:tc>
                  <a:txBody>
                    <a:bodyPr/>
                    <a:lstStyle/>
                    <a:p>
                      <a:pPr algn="just"/>
                      <a:r>
                        <a:rPr lang="es-ES" dirty="0" smtClean="0"/>
                        <a:t>iii. Los ciudadanos</a:t>
                      </a:r>
                      <a:r>
                        <a:rPr lang="es-ES" baseline="0" dirty="0" smtClean="0"/>
                        <a:t> en un n</a:t>
                      </a:r>
                      <a:r>
                        <a:rPr lang="es-ES" baseline="0" dirty="0" smtClean="0"/>
                        <a:t>úmero equivalente al menos del 2% de los inscritos en la lista nominal de electores.</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Los ciudadanos, en un </a:t>
                      </a:r>
                      <a:r>
                        <a:rPr lang="es-ES" sz="1800" kern="1200" dirty="0" err="1" smtClean="0">
                          <a:solidFill>
                            <a:schemeClr val="dk1"/>
                          </a:solidFill>
                          <a:effectLst/>
                          <a:latin typeface="+mn-lt"/>
                          <a:ea typeface="+mn-ea"/>
                          <a:cs typeface="+mn-cs"/>
                        </a:rPr>
                        <a:t>número</a:t>
                      </a:r>
                      <a:r>
                        <a:rPr lang="es-ES" sz="1800" kern="1200" dirty="0" smtClean="0">
                          <a:solidFill>
                            <a:schemeClr val="dk1"/>
                          </a:solidFill>
                          <a:effectLst/>
                          <a:latin typeface="+mn-lt"/>
                          <a:ea typeface="+mn-ea"/>
                          <a:cs typeface="+mn-cs"/>
                        </a:rPr>
                        <a:t> equivalente, al menos</a:t>
                      </a:r>
                      <a:r>
                        <a:rPr lang="es-ES" sz="1800" kern="1200" baseline="0" dirty="0" smtClean="0">
                          <a:solidFill>
                            <a:schemeClr val="dk1"/>
                          </a:solidFill>
                          <a:effectLst/>
                          <a:latin typeface="+mn-lt"/>
                          <a:ea typeface="+mn-ea"/>
                          <a:cs typeface="+mn-cs"/>
                        </a:rPr>
                        <a:t> del 2 %</a:t>
                      </a:r>
                      <a:r>
                        <a:rPr lang="es-ES" sz="1800" kern="1200" dirty="0" smtClean="0">
                          <a:solidFill>
                            <a:schemeClr val="dk1"/>
                          </a:solidFill>
                          <a:effectLst/>
                          <a:latin typeface="+mn-lt"/>
                          <a:ea typeface="+mn-ea"/>
                          <a:cs typeface="+mn-cs"/>
                        </a:rPr>
                        <a:t>de los inscritos en la lista nominal de electores del estado o del municipio</a:t>
                      </a:r>
                      <a:endParaRPr lang="es-ES" dirty="0" smtClean="0"/>
                    </a:p>
                  </a:txBody>
                  <a:tcPr/>
                </a:tc>
              </a:tr>
            </a:tbl>
          </a:graphicData>
        </a:graphic>
      </p:graphicFrame>
    </p:spTree>
    <p:extLst>
      <p:ext uri="{BB962C8B-B14F-4D97-AF65-F5344CB8AC3E}">
        <p14:creationId xmlns:p14="http://schemas.microsoft.com/office/powerpoint/2010/main" val="2261835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Consultas municipales </a:t>
            </a:r>
            <a:endParaRPr lang="es-ES" dirty="0"/>
          </a:p>
        </p:txBody>
      </p:sp>
      <p:sp>
        <p:nvSpPr>
          <p:cNvPr id="3" name="Marcador de contenido 2"/>
          <p:cNvSpPr>
            <a:spLocks noGrp="1"/>
          </p:cNvSpPr>
          <p:nvPr>
            <p:ph idx="1"/>
          </p:nvPr>
        </p:nvSpPr>
        <p:spPr/>
        <p:txBody>
          <a:bodyPr>
            <a:normAutofit lnSpcReduction="10000"/>
          </a:bodyPr>
          <a:lstStyle/>
          <a:p>
            <a:pPr marL="114300" indent="0">
              <a:buNone/>
            </a:pPr>
            <a:endParaRPr lang="es-ES" dirty="0" smtClean="0"/>
          </a:p>
          <a:p>
            <a:pPr marL="114300" indent="0" algn="just">
              <a:buNone/>
            </a:pPr>
            <a:r>
              <a:rPr lang="es-ES" dirty="0" smtClean="0"/>
              <a:t>Esta hip</a:t>
            </a:r>
            <a:r>
              <a:rPr lang="es-ES" dirty="0" smtClean="0"/>
              <a:t>ótesis se prevé en la Constitución Local, al establecer:</a:t>
            </a:r>
          </a:p>
          <a:p>
            <a:pPr marL="114300" indent="0" algn="just">
              <a:buNone/>
            </a:pPr>
            <a:endParaRPr lang="es-ES" dirty="0"/>
          </a:p>
          <a:p>
            <a:pPr marL="114300" indent="0" algn="just">
              <a:buNone/>
            </a:pPr>
            <a:r>
              <a:rPr lang="es-ES" b="1" dirty="0"/>
              <a:t>Cada ayuntamiento puede convocar a consulta popular, en los </a:t>
            </a:r>
            <a:r>
              <a:rPr lang="es-ES" b="1" dirty="0" err="1"/>
              <a:t>términos</a:t>
            </a:r>
            <a:r>
              <a:rPr lang="es-ES" b="1" dirty="0"/>
              <a:t> de la ley, previa </a:t>
            </a:r>
            <a:r>
              <a:rPr lang="es-ES" b="1" dirty="0" err="1"/>
              <a:t>aprobación</a:t>
            </a:r>
            <a:r>
              <a:rPr lang="es-ES" b="1" dirty="0"/>
              <a:t> de cuando menos dos terceras partes de sus integrantes. </a:t>
            </a:r>
            <a:endParaRPr lang="es-ES" b="1" dirty="0" smtClean="0"/>
          </a:p>
          <a:p>
            <a:pPr marL="114300" indent="0" algn="just">
              <a:buNone/>
            </a:pPr>
            <a:endParaRPr lang="es-ES" dirty="0"/>
          </a:p>
          <a:p>
            <a:pPr marL="114300" indent="0" algn="just">
              <a:buNone/>
            </a:pPr>
            <a:r>
              <a:rPr lang="es-ES" dirty="0" smtClean="0"/>
              <a:t>Estas consultas de podr</a:t>
            </a:r>
            <a:r>
              <a:rPr lang="es-ES" dirty="0" smtClean="0"/>
              <a:t>án realizar en las jornadas electorales generales y en las intermedias.</a:t>
            </a:r>
            <a:endParaRPr lang="es-ES" dirty="0"/>
          </a:p>
          <a:p>
            <a:pPr marL="114300" indent="0">
              <a:buNone/>
            </a:pPr>
            <a:endParaRPr lang="es-ES" dirty="0"/>
          </a:p>
        </p:txBody>
      </p:sp>
    </p:spTree>
    <p:extLst>
      <p:ext uri="{BB962C8B-B14F-4D97-AF65-F5344CB8AC3E}">
        <p14:creationId xmlns:p14="http://schemas.microsoft.com/office/powerpoint/2010/main" val="478089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Temas restringidos en las consultas populares</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76956444"/>
              </p:ext>
            </p:extLst>
          </p:nvPr>
        </p:nvGraphicFramePr>
        <p:xfrm>
          <a:off x="179512" y="1772816"/>
          <a:ext cx="8795320" cy="5124342"/>
        </p:xfrm>
        <a:graphic>
          <a:graphicData uri="http://schemas.openxmlformats.org/drawingml/2006/table">
            <a:tbl>
              <a:tblPr firstRow="1" bandRow="1">
                <a:tableStyleId>{5C22544A-7EE6-4342-B048-85BDC9FD1C3A}</a:tableStyleId>
              </a:tblPr>
              <a:tblGrid>
                <a:gridCol w="4397660"/>
                <a:gridCol w="4397660"/>
              </a:tblGrid>
              <a:tr h="412281">
                <a:tc>
                  <a:txBody>
                    <a:bodyPr/>
                    <a:lstStyle/>
                    <a:p>
                      <a:pPr algn="ctr"/>
                      <a:r>
                        <a:rPr lang="es-ES" dirty="0" smtClean="0"/>
                        <a:t>FEDERAL</a:t>
                      </a:r>
                      <a:r>
                        <a:rPr lang="es-ES" baseline="0" dirty="0" smtClean="0"/>
                        <a:t> </a:t>
                      </a:r>
                      <a:endParaRPr lang="es-ES" dirty="0"/>
                    </a:p>
                  </a:txBody>
                  <a:tcPr/>
                </a:tc>
                <a:tc>
                  <a:txBody>
                    <a:bodyPr/>
                    <a:lstStyle/>
                    <a:p>
                      <a:pPr algn="ctr"/>
                      <a:r>
                        <a:rPr lang="es-ES" dirty="0" smtClean="0"/>
                        <a:t>ESTATAL</a:t>
                      </a:r>
                      <a:endParaRPr lang="es-ES" dirty="0"/>
                    </a:p>
                  </a:txBody>
                  <a:tcPr/>
                </a:tc>
              </a:tr>
              <a:tr h="9149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la </a:t>
                      </a:r>
                      <a:r>
                        <a:rPr lang="es-ES" sz="1600" kern="1200" dirty="0" err="1" smtClean="0">
                          <a:solidFill>
                            <a:schemeClr val="dk1"/>
                          </a:solidFill>
                          <a:effectLst/>
                          <a:latin typeface="+mn-lt"/>
                          <a:ea typeface="+mn-ea"/>
                          <a:cs typeface="+mn-cs"/>
                        </a:rPr>
                        <a:t>restricción</a:t>
                      </a:r>
                      <a:r>
                        <a:rPr lang="es-ES" sz="1600" kern="1200" dirty="0" smtClean="0">
                          <a:solidFill>
                            <a:schemeClr val="dk1"/>
                          </a:solidFill>
                          <a:effectLst/>
                          <a:latin typeface="+mn-lt"/>
                          <a:ea typeface="+mn-ea"/>
                          <a:cs typeface="+mn-cs"/>
                        </a:rPr>
                        <a:t> de los derechos humanos reconocidos por la </a:t>
                      </a:r>
                      <a:r>
                        <a:rPr lang="es-ES" sz="1600" kern="1200" dirty="0" err="1" smtClean="0">
                          <a:solidFill>
                            <a:schemeClr val="dk1"/>
                          </a:solidFill>
                          <a:effectLst/>
                          <a:latin typeface="+mn-lt"/>
                          <a:ea typeface="+mn-ea"/>
                          <a:cs typeface="+mn-cs"/>
                        </a:rPr>
                        <a:t>Constitución</a:t>
                      </a:r>
                      <a:r>
                        <a:rPr lang="es-ES" sz="1600" kern="1200" dirty="0" smtClean="0">
                          <a:solidFill>
                            <a:schemeClr val="dk1"/>
                          </a:solidFill>
                          <a:effectLst/>
                          <a:latin typeface="+mn-lt"/>
                          <a:ea typeface="+mn-ea"/>
                          <a:cs typeface="+mn-cs"/>
                        </a:rPr>
                        <a:t> Federal</a:t>
                      </a:r>
                      <a:endParaRPr lang="es-ES" sz="1600" dirty="0" smtClean="0"/>
                    </a:p>
                    <a:p>
                      <a:pPr algn="just"/>
                      <a:endParaRPr lang="es-ES"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La </a:t>
                      </a:r>
                      <a:r>
                        <a:rPr lang="es-ES" sz="1600" kern="1200" dirty="0" err="1" smtClean="0">
                          <a:solidFill>
                            <a:schemeClr val="dk1"/>
                          </a:solidFill>
                          <a:effectLst/>
                          <a:latin typeface="+mn-lt"/>
                          <a:ea typeface="+mn-ea"/>
                          <a:cs typeface="+mn-cs"/>
                        </a:rPr>
                        <a:t>restricción</a:t>
                      </a:r>
                      <a:r>
                        <a:rPr lang="es-ES" sz="1600" kern="1200" dirty="0" smtClean="0">
                          <a:solidFill>
                            <a:schemeClr val="dk1"/>
                          </a:solidFill>
                          <a:effectLst/>
                          <a:latin typeface="+mn-lt"/>
                          <a:ea typeface="+mn-ea"/>
                          <a:cs typeface="+mn-cs"/>
                        </a:rPr>
                        <a:t> de los derechos humanos reconocidos por la </a:t>
                      </a:r>
                      <a:r>
                        <a:rPr lang="es-ES" sz="1600" kern="1200" dirty="0" err="1" smtClean="0">
                          <a:solidFill>
                            <a:schemeClr val="dk1"/>
                          </a:solidFill>
                          <a:effectLst/>
                          <a:latin typeface="+mn-lt"/>
                          <a:ea typeface="+mn-ea"/>
                          <a:cs typeface="+mn-cs"/>
                        </a:rPr>
                        <a:t>Constitución</a:t>
                      </a:r>
                      <a:r>
                        <a:rPr lang="es-ES" sz="1600" kern="1200" dirty="0" smtClean="0">
                          <a:solidFill>
                            <a:schemeClr val="dk1"/>
                          </a:solidFill>
                          <a:effectLst/>
                          <a:latin typeface="+mn-lt"/>
                          <a:ea typeface="+mn-ea"/>
                          <a:cs typeface="+mn-cs"/>
                        </a:rPr>
                        <a:t> Federal y la del Estado </a:t>
                      </a:r>
                      <a:endParaRPr lang="es-ES" sz="1600" dirty="0" smtClean="0"/>
                    </a:p>
                  </a:txBody>
                  <a:tcPr/>
                </a:tc>
              </a:tr>
              <a:tr h="643836">
                <a:tc>
                  <a:txBody>
                    <a:bodyPr/>
                    <a:lstStyle/>
                    <a:p>
                      <a:pPr algn="just"/>
                      <a:r>
                        <a:rPr lang="es-ES" sz="1600" dirty="0" smtClean="0"/>
                        <a:t>Los principios consagrados</a:t>
                      </a:r>
                      <a:r>
                        <a:rPr lang="es-ES" sz="1600" baseline="0" dirty="0" smtClean="0"/>
                        <a:t> en el Art</a:t>
                      </a:r>
                      <a:r>
                        <a:rPr lang="es-ES" sz="1600" baseline="0" dirty="0" smtClean="0"/>
                        <a:t>ículo 40 de la Constitución Federal</a:t>
                      </a:r>
                      <a:endParaRPr lang="es-ES"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Los principios consagrados en el </a:t>
                      </a:r>
                      <a:r>
                        <a:rPr lang="es-ES" sz="1600" kern="1200" dirty="0" err="1" smtClean="0">
                          <a:solidFill>
                            <a:schemeClr val="dk1"/>
                          </a:solidFill>
                          <a:effectLst/>
                          <a:latin typeface="+mn-lt"/>
                          <a:ea typeface="+mn-ea"/>
                          <a:cs typeface="+mn-cs"/>
                        </a:rPr>
                        <a:t>artículo</a:t>
                      </a:r>
                      <a:r>
                        <a:rPr lang="es-ES" sz="1600" kern="1200" dirty="0" smtClean="0">
                          <a:solidFill>
                            <a:schemeClr val="dk1"/>
                          </a:solidFill>
                          <a:effectLst/>
                          <a:latin typeface="+mn-lt"/>
                          <a:ea typeface="+mn-ea"/>
                          <a:cs typeface="+mn-cs"/>
                        </a:rPr>
                        <a:t> 1o de la </a:t>
                      </a:r>
                      <a:r>
                        <a:rPr lang="es-ES" sz="1600" kern="1200" dirty="0" err="1" smtClean="0">
                          <a:solidFill>
                            <a:schemeClr val="dk1"/>
                          </a:solidFill>
                          <a:effectLst/>
                          <a:latin typeface="+mn-lt"/>
                          <a:ea typeface="+mn-ea"/>
                          <a:cs typeface="+mn-cs"/>
                        </a:rPr>
                        <a:t>Constitución</a:t>
                      </a:r>
                      <a:r>
                        <a:rPr lang="es-ES" sz="1600" kern="1200" dirty="0" smtClean="0">
                          <a:solidFill>
                            <a:schemeClr val="dk1"/>
                          </a:solidFill>
                          <a:effectLst/>
                          <a:latin typeface="+mn-lt"/>
                          <a:ea typeface="+mn-ea"/>
                          <a:cs typeface="+mn-cs"/>
                        </a:rPr>
                        <a:t> local; </a:t>
                      </a:r>
                      <a:endParaRPr lang="es-ES" sz="1600" dirty="0" smtClean="0"/>
                    </a:p>
                  </a:txBody>
                  <a:tcPr/>
                </a:tc>
              </a:tr>
              <a:tr h="1186014">
                <a:tc>
                  <a:txBody>
                    <a:bodyPr/>
                    <a:lstStyle/>
                    <a:p>
                      <a:pPr algn="just"/>
                      <a:endParaRPr lang="es-ES" sz="160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Las reformas a la </a:t>
                      </a:r>
                      <a:r>
                        <a:rPr lang="es-ES" sz="1600" kern="1200" dirty="0" err="1" smtClean="0">
                          <a:solidFill>
                            <a:schemeClr val="dk1"/>
                          </a:solidFill>
                          <a:effectLst/>
                          <a:latin typeface="+mn-lt"/>
                          <a:ea typeface="+mn-ea"/>
                          <a:cs typeface="+mn-cs"/>
                        </a:rPr>
                        <a:t>Constitución</a:t>
                      </a:r>
                      <a:r>
                        <a:rPr lang="es-ES" sz="1600" kern="1200" dirty="0" smtClean="0">
                          <a:solidFill>
                            <a:schemeClr val="dk1"/>
                          </a:solidFill>
                          <a:effectLst/>
                          <a:latin typeface="+mn-lt"/>
                          <a:ea typeface="+mn-ea"/>
                          <a:cs typeface="+mn-cs"/>
                        </a:rPr>
                        <a:t> </a:t>
                      </a:r>
                      <a:r>
                        <a:rPr lang="es-ES" sz="1600" kern="1200" dirty="0" err="1" smtClean="0">
                          <a:solidFill>
                            <a:schemeClr val="dk1"/>
                          </a:solidFill>
                          <a:effectLst/>
                          <a:latin typeface="+mn-lt"/>
                          <a:ea typeface="+mn-ea"/>
                          <a:cs typeface="+mn-cs"/>
                        </a:rPr>
                        <a:t>Política</a:t>
                      </a:r>
                      <a:r>
                        <a:rPr lang="es-ES" sz="1600" kern="1200" dirty="0" smtClean="0">
                          <a:solidFill>
                            <a:schemeClr val="dk1"/>
                          </a:solidFill>
                          <a:effectLst/>
                          <a:latin typeface="+mn-lt"/>
                          <a:ea typeface="+mn-ea"/>
                          <a:cs typeface="+mn-cs"/>
                        </a:rPr>
                        <a:t> del Estado y a las leyes locales, que deriven de reformas o adiciones a la </a:t>
                      </a:r>
                      <a:r>
                        <a:rPr lang="es-ES" sz="1600" kern="1200" dirty="0" err="1" smtClean="0">
                          <a:solidFill>
                            <a:schemeClr val="dk1"/>
                          </a:solidFill>
                          <a:effectLst/>
                          <a:latin typeface="+mn-lt"/>
                          <a:ea typeface="+mn-ea"/>
                          <a:cs typeface="+mn-cs"/>
                        </a:rPr>
                        <a:t>Constitución</a:t>
                      </a:r>
                      <a:r>
                        <a:rPr lang="es-ES" sz="1600" kern="1200" baseline="0" dirty="0" smtClean="0">
                          <a:solidFill>
                            <a:schemeClr val="dk1"/>
                          </a:solidFill>
                          <a:effectLst/>
                          <a:latin typeface="+mn-lt"/>
                          <a:ea typeface="+mn-ea"/>
                          <a:cs typeface="+mn-cs"/>
                        </a:rPr>
                        <a:t> Federal</a:t>
                      </a:r>
                      <a:endParaRPr lang="es-ES" sz="1600" dirty="0"/>
                    </a:p>
                  </a:txBody>
                  <a:tcPr/>
                </a:tc>
              </a:tr>
              <a:tr h="412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La materia electoral; </a:t>
                      </a:r>
                      <a:endParaRPr lang="es-E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La materia electoral; </a:t>
                      </a:r>
                      <a:endParaRPr lang="es-ES" sz="1800" dirty="0" smtClean="0"/>
                    </a:p>
                  </a:txBody>
                  <a:tcPr/>
                </a:tc>
              </a:tr>
              <a:tr h="412281">
                <a:tc>
                  <a:txBody>
                    <a:bodyPr/>
                    <a:lstStyle/>
                    <a:p>
                      <a:r>
                        <a:rPr lang="es-ES" sz="1600" dirty="0" smtClean="0"/>
                        <a:t>Los Ingresos y Gastos del Estado;</a:t>
                      </a:r>
                      <a:endParaRPr lang="es-E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las leyes o disposiciones de </a:t>
                      </a:r>
                      <a:r>
                        <a:rPr lang="es-ES" sz="1800" kern="1200" dirty="0" err="1" smtClean="0">
                          <a:solidFill>
                            <a:schemeClr val="dk1"/>
                          </a:solidFill>
                          <a:effectLst/>
                          <a:latin typeface="+mn-lt"/>
                          <a:ea typeface="+mn-ea"/>
                          <a:cs typeface="+mn-cs"/>
                        </a:rPr>
                        <a:t>carácter</a:t>
                      </a:r>
                      <a:r>
                        <a:rPr lang="es-ES" sz="1800" kern="1200" dirty="0" smtClean="0">
                          <a:solidFill>
                            <a:schemeClr val="dk1"/>
                          </a:solidFill>
                          <a:effectLst/>
                          <a:latin typeface="+mn-lt"/>
                          <a:ea typeface="+mn-ea"/>
                          <a:cs typeface="+mn-cs"/>
                        </a:rPr>
                        <a:t> tributario o fiscal </a:t>
                      </a:r>
                      <a:endParaRPr lang="es-ES" dirty="0" smtClean="0"/>
                    </a:p>
                  </a:txBody>
                  <a:tcPr/>
                </a:tc>
              </a:tr>
              <a:tr h="914925">
                <a:tc>
                  <a:txBody>
                    <a:bodyPr/>
                    <a:lstStyle/>
                    <a:p>
                      <a:r>
                        <a:rPr lang="es-ES" sz="1600" dirty="0" smtClean="0"/>
                        <a:t>La</a:t>
                      </a:r>
                      <a:r>
                        <a:rPr lang="es-ES" sz="1600" baseline="0" dirty="0" smtClean="0"/>
                        <a:t> seguridad nacional y la organizaci</a:t>
                      </a:r>
                      <a:r>
                        <a:rPr lang="es-ES" sz="1600" baseline="0" dirty="0" smtClean="0"/>
                        <a:t>ón, funcionamiento y disciplina de la fuerza armada permanente</a:t>
                      </a:r>
                      <a:endParaRPr lang="es-ES" sz="1600" dirty="0"/>
                    </a:p>
                  </a:txBody>
                  <a:tcPr/>
                </a:tc>
                <a:tc>
                  <a:txBody>
                    <a:bodyPr/>
                    <a:lstStyle/>
                    <a:p>
                      <a:endParaRPr lang="es-ES" dirty="0"/>
                    </a:p>
                  </a:txBody>
                  <a:tcPr/>
                </a:tc>
              </a:tr>
            </a:tbl>
          </a:graphicData>
        </a:graphic>
      </p:graphicFrame>
    </p:spTree>
    <p:extLst>
      <p:ext uri="{BB962C8B-B14F-4D97-AF65-F5344CB8AC3E}">
        <p14:creationId xmlns:p14="http://schemas.microsoft.com/office/powerpoint/2010/main" val="3201772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800" dirty="0" smtClean="0"/>
              <a:t>Resoluci</a:t>
            </a:r>
            <a:r>
              <a:rPr lang="es-ES" sz="2800" dirty="0" smtClean="0"/>
              <a:t>ón de procedencia constitucional del tema de la consulta</a:t>
            </a:r>
            <a:endParaRPr lang="es-ES"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247035085"/>
              </p:ext>
            </p:extLst>
          </p:nvPr>
        </p:nvGraphicFramePr>
        <p:xfrm>
          <a:off x="467544" y="2204864"/>
          <a:ext cx="8229600" cy="3823832"/>
        </p:xfrm>
        <a:graphic>
          <a:graphicData uri="http://schemas.openxmlformats.org/drawingml/2006/table">
            <a:tbl>
              <a:tblPr firstRow="1" bandRow="1">
                <a:tableStyleId>{5C22544A-7EE6-4342-B048-85BDC9FD1C3A}</a:tableStyleId>
              </a:tblPr>
              <a:tblGrid>
                <a:gridCol w="4114800"/>
                <a:gridCol w="4114800"/>
              </a:tblGrid>
              <a:tr h="531992">
                <a:tc>
                  <a:txBody>
                    <a:bodyPr/>
                    <a:lstStyle/>
                    <a:p>
                      <a:pPr algn="ctr"/>
                      <a:r>
                        <a:rPr lang="es-ES" dirty="0" smtClean="0"/>
                        <a:t>FEDERAL</a:t>
                      </a:r>
                      <a:endParaRPr lang="es-ES" dirty="0"/>
                    </a:p>
                  </a:txBody>
                  <a:tcPr/>
                </a:tc>
                <a:tc>
                  <a:txBody>
                    <a:bodyPr/>
                    <a:lstStyle/>
                    <a:p>
                      <a:pPr algn="ctr"/>
                      <a:r>
                        <a:rPr lang="es-ES" dirty="0" smtClean="0"/>
                        <a:t>ESTATAL</a:t>
                      </a:r>
                      <a:endParaRPr lang="es-ES" dirty="0"/>
                    </a:p>
                  </a:txBody>
                  <a:tcPr/>
                </a:tc>
              </a:tr>
              <a:tr h="249234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400" kern="1200" dirty="0" smtClean="0">
                          <a:solidFill>
                            <a:schemeClr val="dk1"/>
                          </a:solidFill>
                          <a:effectLst/>
                          <a:latin typeface="+mn-lt"/>
                          <a:ea typeface="+mn-ea"/>
                          <a:cs typeface="+mn-cs"/>
                        </a:rPr>
                        <a:t>La</a:t>
                      </a:r>
                      <a:r>
                        <a:rPr lang="es-ES" sz="2400" kern="1200" baseline="0" dirty="0" smtClean="0">
                          <a:solidFill>
                            <a:schemeClr val="dk1"/>
                          </a:solidFill>
                          <a:effectLst/>
                          <a:latin typeface="+mn-lt"/>
                          <a:ea typeface="+mn-ea"/>
                          <a:cs typeface="+mn-cs"/>
                        </a:rPr>
                        <a:t> Suprema Corte de Justicia de la Naci</a:t>
                      </a:r>
                      <a:r>
                        <a:rPr lang="es-ES" sz="2400" kern="1200" baseline="0" dirty="0" smtClean="0">
                          <a:solidFill>
                            <a:schemeClr val="dk1"/>
                          </a:solidFill>
                          <a:effectLst/>
                          <a:latin typeface="+mn-lt"/>
                          <a:ea typeface="+mn-ea"/>
                          <a:cs typeface="+mn-cs"/>
                        </a:rPr>
                        <a:t>ón </a:t>
                      </a:r>
                      <a:r>
                        <a:rPr lang="es-ES" sz="2400" kern="1200" dirty="0" smtClean="0">
                          <a:solidFill>
                            <a:schemeClr val="dk1"/>
                          </a:solidFill>
                          <a:effectLst/>
                          <a:latin typeface="+mn-lt"/>
                          <a:ea typeface="+mn-ea"/>
                          <a:cs typeface="+mn-cs"/>
                        </a:rPr>
                        <a:t>resolver</a:t>
                      </a:r>
                      <a:r>
                        <a:rPr lang="es-ES" sz="2400" kern="1200" dirty="0" smtClean="0">
                          <a:solidFill>
                            <a:schemeClr val="dk1"/>
                          </a:solidFill>
                          <a:effectLst/>
                          <a:latin typeface="+mn-lt"/>
                          <a:ea typeface="+mn-ea"/>
                          <a:cs typeface="+mn-cs"/>
                        </a:rPr>
                        <a:t>á</a:t>
                      </a:r>
                      <a:r>
                        <a:rPr lang="es-ES" sz="2400" kern="1200" dirty="0" smtClean="0">
                          <a:solidFill>
                            <a:schemeClr val="dk1"/>
                          </a:solidFill>
                          <a:effectLst/>
                          <a:latin typeface="+mn-lt"/>
                          <a:ea typeface="+mn-ea"/>
                          <a:cs typeface="+mn-cs"/>
                        </a:rPr>
                        <a:t>, previo a la convocatoria que realicen el Congreso de</a:t>
                      </a:r>
                      <a:r>
                        <a:rPr lang="es-ES" sz="2400" kern="1200" baseline="0" dirty="0" smtClean="0">
                          <a:solidFill>
                            <a:schemeClr val="dk1"/>
                          </a:solidFill>
                          <a:effectLst/>
                          <a:latin typeface="+mn-lt"/>
                          <a:ea typeface="+mn-ea"/>
                          <a:cs typeface="+mn-cs"/>
                        </a:rPr>
                        <a:t> la Uni</a:t>
                      </a:r>
                      <a:r>
                        <a:rPr lang="es-ES" sz="2400" kern="1200" baseline="0" dirty="0" smtClean="0">
                          <a:solidFill>
                            <a:schemeClr val="dk1"/>
                          </a:solidFill>
                          <a:effectLst/>
                          <a:latin typeface="+mn-lt"/>
                          <a:ea typeface="+mn-ea"/>
                          <a:cs typeface="+mn-cs"/>
                        </a:rPr>
                        <a:t>ón </a:t>
                      </a:r>
                      <a:r>
                        <a:rPr lang="es-ES" sz="2400" kern="1200" dirty="0" smtClean="0">
                          <a:solidFill>
                            <a:schemeClr val="dk1"/>
                          </a:solidFill>
                          <a:effectLst/>
                          <a:latin typeface="+mn-lt"/>
                          <a:ea typeface="+mn-ea"/>
                          <a:cs typeface="+mn-cs"/>
                        </a:rPr>
                        <a:t>sobre la constitucionalidad de la materia de la consulta; </a:t>
                      </a:r>
                      <a:endParaRPr lang="es-ES" sz="2400" dirty="0" smtClean="0"/>
                    </a:p>
                    <a:p>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2400" kern="1200" dirty="0" smtClean="0">
                          <a:solidFill>
                            <a:schemeClr val="dk1"/>
                          </a:solidFill>
                          <a:effectLst/>
                          <a:latin typeface="+mn-lt"/>
                          <a:ea typeface="+mn-ea"/>
                          <a:cs typeface="+mn-cs"/>
                        </a:rPr>
                        <a:t>El Tribunal Superior de Justicia del Estado resolver</a:t>
                      </a:r>
                      <a:r>
                        <a:rPr lang="es-ES" sz="2400" kern="1200" dirty="0" smtClean="0">
                          <a:solidFill>
                            <a:schemeClr val="dk1"/>
                          </a:solidFill>
                          <a:effectLst/>
                          <a:latin typeface="+mn-lt"/>
                          <a:ea typeface="+mn-ea"/>
                          <a:cs typeface="+mn-cs"/>
                        </a:rPr>
                        <a:t>á</a:t>
                      </a:r>
                      <a:r>
                        <a:rPr lang="es-ES" sz="2400" kern="1200" dirty="0" smtClean="0">
                          <a:solidFill>
                            <a:schemeClr val="dk1"/>
                          </a:solidFill>
                          <a:effectLst/>
                          <a:latin typeface="+mn-lt"/>
                          <a:ea typeface="+mn-ea"/>
                          <a:cs typeface="+mn-cs"/>
                        </a:rPr>
                        <a:t>, previo a la convocatoria que realicen el Congreso o los ayuntamientos, sobre la constitucionalidad de la materia de la consulta; </a:t>
                      </a:r>
                      <a:endParaRPr lang="es-ES" sz="2400" dirty="0" smtClean="0"/>
                    </a:p>
                  </a:txBody>
                  <a:tcPr/>
                </a:tc>
              </a:tr>
            </a:tbl>
          </a:graphicData>
        </a:graphic>
      </p:graphicFrame>
    </p:spTree>
    <p:extLst>
      <p:ext uri="{BB962C8B-B14F-4D97-AF65-F5344CB8AC3E}">
        <p14:creationId xmlns:p14="http://schemas.microsoft.com/office/powerpoint/2010/main" val="3149293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Participaci</a:t>
            </a:r>
            <a:r>
              <a:rPr lang="es-ES" dirty="0" smtClean="0"/>
              <a:t>ón de la autoridad electoral en las consultas</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138525961"/>
              </p:ext>
            </p:extLst>
          </p:nvPr>
        </p:nvGraphicFramePr>
        <p:xfrm>
          <a:off x="457200" y="1752600"/>
          <a:ext cx="8229600" cy="4765039"/>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s-ES" dirty="0" smtClean="0"/>
                        <a:t>FEDERAL</a:t>
                      </a:r>
                      <a:endParaRPr lang="es-ES" dirty="0"/>
                    </a:p>
                  </a:txBody>
                  <a:tcPr/>
                </a:tc>
                <a:tc>
                  <a:txBody>
                    <a:bodyPr/>
                    <a:lstStyle/>
                    <a:p>
                      <a:pPr algn="ctr"/>
                      <a:r>
                        <a:rPr lang="es-ES" dirty="0" smtClean="0"/>
                        <a:t>ESTATAL</a:t>
                      </a:r>
                      <a:endParaRPr lang="es-ES"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El Instituto Nacional</a:t>
                      </a:r>
                      <a:r>
                        <a:rPr lang="es-ES" sz="1800" kern="1200" baseline="0" dirty="0" smtClean="0">
                          <a:solidFill>
                            <a:schemeClr val="dk1"/>
                          </a:solidFill>
                          <a:effectLst/>
                          <a:latin typeface="+mn-lt"/>
                          <a:ea typeface="+mn-ea"/>
                          <a:cs typeface="+mn-cs"/>
                        </a:rPr>
                        <a:t> Electoral </a:t>
                      </a:r>
                      <a:r>
                        <a:rPr lang="es-ES" sz="1800" kern="1200" dirty="0" smtClean="0">
                          <a:solidFill>
                            <a:schemeClr val="dk1"/>
                          </a:solidFill>
                          <a:effectLst/>
                          <a:latin typeface="+mn-lt"/>
                          <a:ea typeface="+mn-ea"/>
                          <a:cs typeface="+mn-cs"/>
                        </a:rPr>
                        <a:t>tendr</a:t>
                      </a:r>
                      <a:r>
                        <a:rPr lang="es-ES" sz="1800" kern="1200" dirty="0" smtClean="0">
                          <a:solidFill>
                            <a:schemeClr val="dk1"/>
                          </a:solidFill>
                          <a:effectLst/>
                          <a:latin typeface="+mn-lt"/>
                          <a:ea typeface="+mn-ea"/>
                          <a:cs typeface="+mn-cs"/>
                        </a:rPr>
                        <a:t>á</a:t>
                      </a:r>
                      <a:r>
                        <a:rPr lang="es-ES" sz="1800" kern="1200" dirty="0" smtClean="0">
                          <a:solidFill>
                            <a:schemeClr val="dk1"/>
                          </a:solidFill>
                          <a:effectLst/>
                          <a:latin typeface="+mn-lt"/>
                          <a:ea typeface="+mn-ea"/>
                          <a:cs typeface="+mn-cs"/>
                        </a:rPr>
                        <a:t> a su cargo la </a:t>
                      </a:r>
                      <a:r>
                        <a:rPr lang="es-ES" sz="1800" kern="1200" dirty="0" err="1" smtClean="0">
                          <a:solidFill>
                            <a:schemeClr val="dk1"/>
                          </a:solidFill>
                          <a:effectLst/>
                          <a:latin typeface="+mn-lt"/>
                          <a:ea typeface="+mn-ea"/>
                          <a:cs typeface="+mn-cs"/>
                        </a:rPr>
                        <a:t>verificación</a:t>
                      </a:r>
                      <a:r>
                        <a:rPr lang="es-ES" sz="1800" kern="1200" dirty="0" smtClean="0">
                          <a:solidFill>
                            <a:schemeClr val="dk1"/>
                          </a:solidFill>
                          <a:effectLst/>
                          <a:latin typeface="+mn-lt"/>
                          <a:ea typeface="+mn-ea"/>
                          <a:cs typeface="+mn-cs"/>
                        </a:rPr>
                        <a:t> del requisito del</a:t>
                      </a:r>
                      <a:r>
                        <a:rPr lang="es-ES" sz="1800" kern="1200" baseline="0" dirty="0" smtClean="0">
                          <a:solidFill>
                            <a:schemeClr val="dk1"/>
                          </a:solidFill>
                          <a:effectLst/>
                          <a:latin typeface="+mn-lt"/>
                          <a:ea typeface="+mn-ea"/>
                          <a:cs typeface="+mn-cs"/>
                        </a:rPr>
                        <a:t> 2% de ciudadanos inscritos en la lista nominal de electores</a:t>
                      </a:r>
                      <a:r>
                        <a:rPr lang="es-ES" sz="1800" kern="1200" dirty="0" smtClean="0">
                          <a:solidFill>
                            <a:schemeClr val="dk1"/>
                          </a:solidFill>
                          <a:effectLst/>
                          <a:latin typeface="+mn-lt"/>
                          <a:ea typeface="+mn-ea"/>
                          <a:cs typeface="+mn-cs"/>
                        </a:rPr>
                        <a:t>, </a:t>
                      </a:r>
                      <a:r>
                        <a:rPr lang="es-ES" sz="1800" kern="1200" dirty="0" err="1" smtClean="0">
                          <a:solidFill>
                            <a:schemeClr val="dk1"/>
                          </a:solidFill>
                          <a:effectLst/>
                          <a:latin typeface="+mn-lt"/>
                          <a:ea typeface="+mn-ea"/>
                          <a:cs typeface="+mn-cs"/>
                        </a:rPr>
                        <a:t>asÍ</a:t>
                      </a:r>
                      <a:r>
                        <a:rPr lang="es-ES" sz="1800" kern="1200" dirty="0" smtClean="0">
                          <a:solidFill>
                            <a:schemeClr val="dk1"/>
                          </a:solidFill>
                          <a:effectLst/>
                          <a:latin typeface="+mn-lt"/>
                          <a:ea typeface="+mn-ea"/>
                          <a:cs typeface="+mn-cs"/>
                        </a:rPr>
                        <a:t> como la </a:t>
                      </a:r>
                      <a:r>
                        <a:rPr lang="es-ES" sz="1800" kern="1200" dirty="0" err="1" smtClean="0">
                          <a:solidFill>
                            <a:schemeClr val="dk1"/>
                          </a:solidFill>
                          <a:effectLst/>
                          <a:latin typeface="+mn-lt"/>
                          <a:ea typeface="+mn-ea"/>
                          <a:cs typeface="+mn-cs"/>
                        </a:rPr>
                        <a:t>organización</a:t>
                      </a:r>
                      <a:r>
                        <a:rPr lang="es-ES" sz="1800" kern="1200" dirty="0" smtClean="0">
                          <a:solidFill>
                            <a:schemeClr val="dk1"/>
                          </a:solidFill>
                          <a:effectLst/>
                          <a:latin typeface="+mn-lt"/>
                          <a:ea typeface="+mn-ea"/>
                          <a:cs typeface="+mn-cs"/>
                        </a:rPr>
                        <a:t>, desarrollo, </a:t>
                      </a:r>
                      <a:r>
                        <a:rPr lang="es-ES" sz="1800" kern="1200" dirty="0" err="1" smtClean="0">
                          <a:solidFill>
                            <a:schemeClr val="dk1"/>
                          </a:solidFill>
                          <a:effectLst/>
                          <a:latin typeface="+mn-lt"/>
                          <a:ea typeface="+mn-ea"/>
                          <a:cs typeface="+mn-cs"/>
                        </a:rPr>
                        <a:t>cómputo</a:t>
                      </a:r>
                      <a:r>
                        <a:rPr lang="es-ES" sz="1800" kern="1200" dirty="0" smtClean="0">
                          <a:solidFill>
                            <a:schemeClr val="dk1"/>
                          </a:solidFill>
                          <a:effectLst/>
                          <a:latin typeface="+mn-lt"/>
                          <a:ea typeface="+mn-ea"/>
                          <a:cs typeface="+mn-cs"/>
                        </a:rPr>
                        <a:t> y </a:t>
                      </a:r>
                      <a:r>
                        <a:rPr lang="es-ES" sz="1800" kern="1200" dirty="0" err="1" smtClean="0">
                          <a:solidFill>
                            <a:schemeClr val="dk1"/>
                          </a:solidFill>
                          <a:effectLst/>
                          <a:latin typeface="+mn-lt"/>
                          <a:ea typeface="+mn-ea"/>
                          <a:cs typeface="+mn-cs"/>
                        </a:rPr>
                        <a:t>declaración</a:t>
                      </a:r>
                      <a:r>
                        <a:rPr lang="es-ES" sz="1800" kern="1200" dirty="0" smtClean="0">
                          <a:solidFill>
                            <a:schemeClr val="dk1"/>
                          </a:solidFill>
                          <a:effectLst/>
                          <a:latin typeface="+mn-lt"/>
                          <a:ea typeface="+mn-ea"/>
                          <a:cs typeface="+mn-cs"/>
                        </a:rPr>
                        <a:t> de resultados de la consulta; </a:t>
                      </a:r>
                      <a:endParaRPr lang="es-ES" dirty="0" smtClean="0"/>
                    </a:p>
                    <a:p>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El Instituto Electoral y de </a:t>
                      </a:r>
                      <a:r>
                        <a:rPr lang="es-ES" sz="1800" kern="1200" dirty="0" err="1" smtClean="0">
                          <a:solidFill>
                            <a:schemeClr val="dk1"/>
                          </a:solidFill>
                          <a:effectLst/>
                          <a:latin typeface="+mn-lt"/>
                          <a:ea typeface="+mn-ea"/>
                          <a:cs typeface="+mn-cs"/>
                        </a:rPr>
                        <a:t>Participación</a:t>
                      </a:r>
                      <a:r>
                        <a:rPr lang="es-ES" sz="1800" kern="1200" dirty="0" smtClean="0">
                          <a:solidFill>
                            <a:schemeClr val="dk1"/>
                          </a:solidFill>
                          <a:effectLst/>
                          <a:latin typeface="+mn-lt"/>
                          <a:ea typeface="+mn-ea"/>
                          <a:cs typeface="+mn-cs"/>
                        </a:rPr>
                        <a:t> Ciudadana tendr</a:t>
                      </a:r>
                      <a:r>
                        <a:rPr lang="es-ES" sz="1800" kern="1200" dirty="0" smtClean="0">
                          <a:solidFill>
                            <a:schemeClr val="dk1"/>
                          </a:solidFill>
                          <a:effectLst/>
                          <a:latin typeface="+mn-lt"/>
                          <a:ea typeface="+mn-ea"/>
                          <a:cs typeface="+mn-cs"/>
                        </a:rPr>
                        <a:t>á</a:t>
                      </a:r>
                      <a:r>
                        <a:rPr lang="es-ES" sz="1800" kern="1200" dirty="0" smtClean="0">
                          <a:solidFill>
                            <a:schemeClr val="dk1"/>
                          </a:solidFill>
                          <a:effectLst/>
                          <a:latin typeface="+mn-lt"/>
                          <a:ea typeface="+mn-ea"/>
                          <a:cs typeface="+mn-cs"/>
                        </a:rPr>
                        <a:t> a su cargo la </a:t>
                      </a:r>
                      <a:r>
                        <a:rPr lang="es-ES" sz="1800" kern="1200" dirty="0" err="1" smtClean="0">
                          <a:solidFill>
                            <a:schemeClr val="dk1"/>
                          </a:solidFill>
                          <a:effectLst/>
                          <a:latin typeface="+mn-lt"/>
                          <a:ea typeface="+mn-ea"/>
                          <a:cs typeface="+mn-cs"/>
                        </a:rPr>
                        <a:t>verificación</a:t>
                      </a:r>
                      <a:r>
                        <a:rPr lang="es-ES" sz="1800" kern="1200" dirty="0" smtClean="0">
                          <a:solidFill>
                            <a:schemeClr val="dk1"/>
                          </a:solidFill>
                          <a:effectLst/>
                          <a:latin typeface="+mn-lt"/>
                          <a:ea typeface="+mn-ea"/>
                          <a:cs typeface="+mn-cs"/>
                        </a:rPr>
                        <a:t> del requisito del</a:t>
                      </a:r>
                      <a:r>
                        <a:rPr lang="es-ES" sz="1800" kern="1200" baseline="0" dirty="0" smtClean="0">
                          <a:solidFill>
                            <a:schemeClr val="dk1"/>
                          </a:solidFill>
                          <a:effectLst/>
                          <a:latin typeface="+mn-lt"/>
                          <a:ea typeface="+mn-ea"/>
                          <a:cs typeface="+mn-cs"/>
                        </a:rPr>
                        <a:t> 2% de ciudadanos inscritos en la lista nominal de electores</a:t>
                      </a:r>
                      <a:r>
                        <a:rPr lang="es-ES" sz="1800" kern="1200" baseline="0" dirty="0" smtClean="0">
                          <a:solidFill>
                            <a:schemeClr val="dk1"/>
                          </a:solidFill>
                          <a:effectLst/>
                          <a:latin typeface="+mn-lt"/>
                          <a:ea typeface="+mn-ea"/>
                          <a:cs typeface="+mn-cs"/>
                        </a:rPr>
                        <a:t>, </a:t>
                      </a:r>
                      <a:r>
                        <a:rPr lang="es-ES" sz="1800" kern="1200" dirty="0" err="1" smtClean="0">
                          <a:solidFill>
                            <a:schemeClr val="dk1"/>
                          </a:solidFill>
                          <a:effectLst/>
                          <a:latin typeface="+mn-lt"/>
                          <a:ea typeface="+mn-ea"/>
                          <a:cs typeface="+mn-cs"/>
                        </a:rPr>
                        <a:t>as</a:t>
                      </a:r>
                      <a:r>
                        <a:rPr lang="es-ES" sz="1800" kern="1200" dirty="0" err="1" smtClean="0">
                          <a:solidFill>
                            <a:schemeClr val="dk1"/>
                          </a:solidFill>
                          <a:effectLst/>
                          <a:latin typeface="+mn-lt"/>
                          <a:ea typeface="+mn-ea"/>
                          <a:cs typeface="+mn-cs"/>
                        </a:rPr>
                        <a:t>Í</a:t>
                      </a:r>
                      <a:r>
                        <a:rPr lang="es-ES" sz="1800" kern="1200" dirty="0" smtClean="0">
                          <a:solidFill>
                            <a:schemeClr val="dk1"/>
                          </a:solidFill>
                          <a:effectLst/>
                          <a:latin typeface="+mn-lt"/>
                          <a:ea typeface="+mn-ea"/>
                          <a:cs typeface="+mn-cs"/>
                        </a:rPr>
                        <a:t> como la </a:t>
                      </a:r>
                      <a:r>
                        <a:rPr lang="es-ES" sz="1800" kern="1200" dirty="0" err="1" smtClean="0">
                          <a:solidFill>
                            <a:schemeClr val="dk1"/>
                          </a:solidFill>
                          <a:effectLst/>
                          <a:latin typeface="+mn-lt"/>
                          <a:ea typeface="+mn-ea"/>
                          <a:cs typeface="+mn-cs"/>
                        </a:rPr>
                        <a:t>organización</a:t>
                      </a:r>
                      <a:r>
                        <a:rPr lang="es-ES" sz="1800" kern="1200" dirty="0" smtClean="0">
                          <a:solidFill>
                            <a:schemeClr val="dk1"/>
                          </a:solidFill>
                          <a:effectLst/>
                          <a:latin typeface="+mn-lt"/>
                          <a:ea typeface="+mn-ea"/>
                          <a:cs typeface="+mn-cs"/>
                        </a:rPr>
                        <a:t>, desarrollo, </a:t>
                      </a:r>
                      <a:r>
                        <a:rPr lang="es-ES" sz="1800" kern="1200" dirty="0" err="1" smtClean="0">
                          <a:solidFill>
                            <a:schemeClr val="dk1"/>
                          </a:solidFill>
                          <a:effectLst/>
                          <a:latin typeface="+mn-lt"/>
                          <a:ea typeface="+mn-ea"/>
                          <a:cs typeface="+mn-cs"/>
                        </a:rPr>
                        <a:t>cómputo</a:t>
                      </a:r>
                      <a:r>
                        <a:rPr lang="es-ES" sz="1800" kern="1200" dirty="0" smtClean="0">
                          <a:solidFill>
                            <a:schemeClr val="dk1"/>
                          </a:solidFill>
                          <a:effectLst/>
                          <a:latin typeface="+mn-lt"/>
                          <a:ea typeface="+mn-ea"/>
                          <a:cs typeface="+mn-cs"/>
                        </a:rPr>
                        <a:t> y </a:t>
                      </a:r>
                      <a:r>
                        <a:rPr lang="es-ES" sz="1800" kern="1200" dirty="0" err="1" smtClean="0">
                          <a:solidFill>
                            <a:schemeClr val="dk1"/>
                          </a:solidFill>
                          <a:effectLst/>
                          <a:latin typeface="+mn-lt"/>
                          <a:ea typeface="+mn-ea"/>
                          <a:cs typeface="+mn-cs"/>
                        </a:rPr>
                        <a:t>declaración</a:t>
                      </a:r>
                      <a:r>
                        <a:rPr lang="es-ES" sz="1800" kern="1200" dirty="0" smtClean="0">
                          <a:solidFill>
                            <a:schemeClr val="dk1"/>
                          </a:solidFill>
                          <a:effectLst/>
                          <a:latin typeface="+mn-lt"/>
                          <a:ea typeface="+mn-ea"/>
                          <a:cs typeface="+mn-cs"/>
                        </a:rPr>
                        <a:t> de resultados de la consulta; </a:t>
                      </a:r>
                      <a:endParaRPr lang="es-ES" dirty="0" smtClean="0"/>
                    </a:p>
                  </a:txBody>
                  <a:tcPr/>
                </a:tc>
              </a:tr>
              <a:tr h="370840">
                <a:tc>
                  <a:txBody>
                    <a:bodyPr/>
                    <a:lstStyle/>
                    <a:p>
                      <a:pPr algn="just"/>
                      <a:r>
                        <a:rPr lang="es-ES" dirty="0" smtClean="0"/>
                        <a:t>Las resoluciones del INE podr</a:t>
                      </a:r>
                      <a:r>
                        <a:rPr lang="es-ES" dirty="0" smtClean="0"/>
                        <a:t>án ser impugnadas por los medios o</a:t>
                      </a:r>
                      <a:r>
                        <a:rPr lang="es-ES" baseline="0" dirty="0" smtClean="0"/>
                        <a:t> recursos jurisdiccionales electorales federales.</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dirty="0" smtClean="0"/>
                        <a:t>Las resoluciones del IEPCT podrán ser impugnadas por los medios o</a:t>
                      </a:r>
                      <a:r>
                        <a:rPr lang="es-ES" baseline="0" dirty="0" smtClean="0"/>
                        <a:t> recursos jurisdiccionales electorales locales.</a:t>
                      </a:r>
                      <a:endParaRPr lang="es-ES" dirty="0" smtClean="0"/>
                    </a:p>
                    <a:p>
                      <a:pPr algn="just"/>
                      <a:endParaRPr lang="es-ES" dirty="0"/>
                    </a:p>
                  </a:txBody>
                  <a:tcPr/>
                </a:tc>
              </a:tr>
              <a:tr h="370840">
                <a:tc>
                  <a:txBody>
                    <a:bodyPr/>
                    <a:lstStyle/>
                    <a:p>
                      <a:endParaRPr lang="es-ES"/>
                    </a:p>
                  </a:txBody>
                  <a:tcPr/>
                </a:tc>
                <a:tc>
                  <a:txBody>
                    <a:bodyPr/>
                    <a:lstStyle/>
                    <a:p>
                      <a:endParaRPr lang="es-ES"/>
                    </a:p>
                  </a:txBody>
                  <a:tcPr/>
                </a:tc>
              </a:tr>
            </a:tbl>
          </a:graphicData>
        </a:graphic>
      </p:graphicFrame>
    </p:spTree>
    <p:extLst>
      <p:ext uri="{BB962C8B-B14F-4D97-AF65-F5344CB8AC3E}">
        <p14:creationId xmlns:p14="http://schemas.microsoft.com/office/powerpoint/2010/main" val="3736031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Realizaci</a:t>
            </a:r>
            <a:r>
              <a:rPr lang="es-ES" dirty="0" smtClean="0"/>
              <a:t>ón de la jornada electoral</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43785460"/>
              </p:ext>
            </p:extLst>
          </p:nvPr>
        </p:nvGraphicFramePr>
        <p:xfrm>
          <a:off x="457200" y="1752600"/>
          <a:ext cx="8229600" cy="4124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s-ES" dirty="0" smtClean="0"/>
                        <a:t>FEDERAL</a:t>
                      </a:r>
                      <a:endParaRPr lang="es-ES" dirty="0"/>
                    </a:p>
                  </a:txBody>
                  <a:tcPr/>
                </a:tc>
                <a:tc>
                  <a:txBody>
                    <a:bodyPr/>
                    <a:lstStyle/>
                    <a:p>
                      <a:r>
                        <a:rPr lang="es-ES" dirty="0" smtClean="0"/>
                        <a:t>ESTATAL</a:t>
                      </a:r>
                      <a:endParaRPr lang="es-ES"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La consulta popular se realizará el mismo </a:t>
                      </a:r>
                      <a:r>
                        <a:rPr lang="es-ES" sz="1800" kern="1200" dirty="0" err="1" smtClean="0">
                          <a:solidFill>
                            <a:schemeClr val="dk1"/>
                          </a:solidFill>
                          <a:effectLst/>
                          <a:latin typeface="+mn-lt"/>
                          <a:ea typeface="+mn-ea"/>
                          <a:cs typeface="+mn-cs"/>
                        </a:rPr>
                        <a:t>día</a:t>
                      </a:r>
                      <a:r>
                        <a:rPr lang="es-ES" sz="1800" kern="1200" dirty="0" smtClean="0">
                          <a:solidFill>
                            <a:schemeClr val="dk1"/>
                          </a:solidFill>
                          <a:effectLst/>
                          <a:latin typeface="+mn-lt"/>
                          <a:ea typeface="+mn-ea"/>
                          <a:cs typeface="+mn-cs"/>
                        </a:rPr>
                        <a:t> de la jornada electoral</a:t>
                      </a:r>
                      <a:r>
                        <a:rPr lang="es-ES" sz="1800" kern="1200" baseline="0" dirty="0" smtClean="0">
                          <a:solidFill>
                            <a:schemeClr val="dk1"/>
                          </a:solidFill>
                          <a:effectLst/>
                          <a:latin typeface="+mn-lt"/>
                          <a:ea typeface="+mn-ea"/>
                          <a:cs typeface="+mn-cs"/>
                        </a:rPr>
                        <a:t> federal.</a:t>
                      </a:r>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La consulta popular se realizará el mismo </a:t>
                      </a:r>
                      <a:r>
                        <a:rPr lang="es-ES" sz="1800" kern="1200" dirty="0" err="1" smtClean="0">
                          <a:solidFill>
                            <a:schemeClr val="dk1"/>
                          </a:solidFill>
                          <a:effectLst/>
                          <a:latin typeface="+mn-lt"/>
                          <a:ea typeface="+mn-ea"/>
                          <a:cs typeface="+mn-cs"/>
                        </a:rPr>
                        <a:t>día</a:t>
                      </a:r>
                      <a:r>
                        <a:rPr lang="es-ES" sz="1800" kern="1200" dirty="0" smtClean="0">
                          <a:solidFill>
                            <a:schemeClr val="dk1"/>
                          </a:solidFill>
                          <a:effectLst/>
                          <a:latin typeface="+mn-lt"/>
                          <a:ea typeface="+mn-ea"/>
                          <a:cs typeface="+mn-cs"/>
                        </a:rPr>
                        <a:t> de la jornada electoral estatal. </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800" kern="1200" dirty="0" smtClean="0">
                        <a:solidFill>
                          <a:schemeClr val="dk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Cuando sea convocada por el Congreso a </a:t>
                      </a:r>
                      <a:r>
                        <a:rPr lang="es-ES" sz="1800" kern="1200" dirty="0" err="1" smtClean="0">
                          <a:solidFill>
                            <a:schemeClr val="dk1"/>
                          </a:solidFill>
                          <a:effectLst/>
                          <a:latin typeface="+mn-lt"/>
                          <a:ea typeface="+mn-ea"/>
                          <a:cs typeface="+mn-cs"/>
                        </a:rPr>
                        <a:t>petición</a:t>
                      </a:r>
                      <a:r>
                        <a:rPr lang="es-ES" sz="1800" kern="1200" dirty="0" smtClean="0">
                          <a:solidFill>
                            <a:schemeClr val="dk1"/>
                          </a:solidFill>
                          <a:effectLst/>
                          <a:latin typeface="+mn-lt"/>
                          <a:ea typeface="+mn-ea"/>
                          <a:cs typeface="+mn-cs"/>
                        </a:rPr>
                        <a:t> de sus integrantes o convocada por un ayuntamiento, se realizará a la mitad del </a:t>
                      </a:r>
                      <a:r>
                        <a:rPr lang="es-ES" sz="1800" kern="1200" dirty="0" err="1" smtClean="0">
                          <a:solidFill>
                            <a:schemeClr val="dk1"/>
                          </a:solidFill>
                          <a:effectLst/>
                          <a:latin typeface="+mn-lt"/>
                          <a:ea typeface="+mn-ea"/>
                          <a:cs typeface="+mn-cs"/>
                        </a:rPr>
                        <a:t>período</a:t>
                      </a:r>
                      <a:r>
                        <a:rPr lang="es-ES" sz="1800" kern="1200" dirty="0" smtClean="0">
                          <a:solidFill>
                            <a:schemeClr val="dk1"/>
                          </a:solidFill>
                          <a:effectLst/>
                          <a:latin typeface="+mn-lt"/>
                          <a:ea typeface="+mn-ea"/>
                          <a:cs typeface="+mn-cs"/>
                        </a:rPr>
                        <a:t> constitucional que corresponda, conforme a los requisitos y procedimiento que </a:t>
                      </a:r>
                      <a:r>
                        <a:rPr lang="es-ES" sz="1800" kern="1200" dirty="0" err="1" smtClean="0">
                          <a:solidFill>
                            <a:schemeClr val="dk1"/>
                          </a:solidFill>
                          <a:effectLst/>
                          <a:latin typeface="+mn-lt"/>
                          <a:ea typeface="+mn-ea"/>
                          <a:cs typeface="+mn-cs"/>
                        </a:rPr>
                        <a:t>señale</a:t>
                      </a:r>
                      <a:r>
                        <a:rPr lang="es-ES" sz="1800" kern="1200" dirty="0" smtClean="0">
                          <a:solidFill>
                            <a:schemeClr val="dk1"/>
                          </a:solidFill>
                          <a:effectLst/>
                          <a:latin typeface="+mn-lt"/>
                          <a:ea typeface="+mn-ea"/>
                          <a:cs typeface="+mn-cs"/>
                        </a:rPr>
                        <a:t> la ley secundaria; </a:t>
                      </a:r>
                      <a:endParaRPr lang="es-ES" dirty="0" smtClean="0"/>
                    </a:p>
                  </a:txBody>
                  <a:tcPr/>
                </a:tc>
              </a:tr>
              <a:tr h="370840">
                <a:tc>
                  <a:txBody>
                    <a:bodyPr/>
                    <a:lstStyle/>
                    <a:p>
                      <a:endParaRPr lang="es-ES"/>
                    </a:p>
                  </a:txBody>
                  <a:tcPr/>
                </a:tc>
                <a:tc>
                  <a:txBody>
                    <a:bodyPr/>
                    <a:lstStyle/>
                    <a:p>
                      <a:endParaRPr lang="es-ES"/>
                    </a:p>
                  </a:txBody>
                  <a:tcPr/>
                </a:tc>
              </a:tr>
            </a:tbl>
          </a:graphicData>
        </a:graphic>
      </p:graphicFrame>
    </p:spTree>
    <p:extLst>
      <p:ext uri="{BB962C8B-B14F-4D97-AF65-F5344CB8AC3E}">
        <p14:creationId xmlns:p14="http://schemas.microsoft.com/office/powerpoint/2010/main" val="3984733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Resultado vinculatorio de la consulta popular</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429418803"/>
              </p:ext>
            </p:extLst>
          </p:nvPr>
        </p:nvGraphicFramePr>
        <p:xfrm>
          <a:off x="457200" y="1752600"/>
          <a:ext cx="8229600" cy="38506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just"/>
                      <a:r>
                        <a:rPr lang="es-ES" dirty="0" smtClean="0"/>
                        <a:t>FEDERAL</a:t>
                      </a:r>
                      <a:endParaRPr lang="es-ES" dirty="0"/>
                    </a:p>
                  </a:txBody>
                  <a:tcPr/>
                </a:tc>
                <a:tc>
                  <a:txBody>
                    <a:bodyPr/>
                    <a:lstStyle/>
                    <a:p>
                      <a:r>
                        <a:rPr lang="es-ES" dirty="0" smtClean="0"/>
                        <a:t>ESTATAL</a:t>
                      </a:r>
                      <a:endParaRPr lang="es-ES"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Cuando la </a:t>
                      </a:r>
                      <a:r>
                        <a:rPr lang="es-ES" sz="1800" kern="1200" dirty="0" err="1" smtClean="0">
                          <a:solidFill>
                            <a:schemeClr val="dk1"/>
                          </a:solidFill>
                          <a:effectLst/>
                          <a:latin typeface="+mn-lt"/>
                          <a:ea typeface="+mn-ea"/>
                          <a:cs typeface="+mn-cs"/>
                        </a:rPr>
                        <a:t>participación</a:t>
                      </a:r>
                      <a:r>
                        <a:rPr lang="es-ES" sz="1800" kern="1200" dirty="0" smtClean="0">
                          <a:solidFill>
                            <a:schemeClr val="dk1"/>
                          </a:solidFill>
                          <a:effectLst/>
                          <a:latin typeface="+mn-lt"/>
                          <a:ea typeface="+mn-ea"/>
                          <a:cs typeface="+mn-cs"/>
                        </a:rPr>
                        <a:t> total corresponda, al menos, al cuarenta por ciento de los ciudadanos inscritos en la lista nominal de electores, el resultado será vinculatorio para los poderes Ejecutivo y Legislativo</a:t>
                      </a:r>
                      <a:r>
                        <a:rPr lang="es-ES" sz="1800" kern="1200" baseline="0" dirty="0" smtClean="0">
                          <a:solidFill>
                            <a:schemeClr val="dk1"/>
                          </a:solidFill>
                          <a:effectLst/>
                          <a:latin typeface="+mn-lt"/>
                          <a:ea typeface="+mn-ea"/>
                          <a:cs typeface="+mn-cs"/>
                        </a:rPr>
                        <a:t> federales</a:t>
                      </a:r>
                      <a:r>
                        <a:rPr lang="es-ES" sz="1800" kern="1200" dirty="0" smtClean="0">
                          <a:solidFill>
                            <a:schemeClr val="dk1"/>
                          </a:solidFill>
                          <a:effectLst/>
                          <a:latin typeface="+mn-lt"/>
                          <a:ea typeface="+mn-ea"/>
                          <a:cs typeface="+mn-cs"/>
                        </a:rPr>
                        <a:t> y para las autoridades competentes; </a:t>
                      </a:r>
                      <a:endParaRPr lang="es-ES" dirty="0" smtClean="0"/>
                    </a:p>
                    <a:p>
                      <a:endParaRPr lang="es-E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Cuando la </a:t>
                      </a:r>
                      <a:r>
                        <a:rPr lang="es-ES" sz="1800" kern="1200" dirty="0" err="1" smtClean="0">
                          <a:solidFill>
                            <a:schemeClr val="dk1"/>
                          </a:solidFill>
                          <a:effectLst/>
                          <a:latin typeface="+mn-lt"/>
                          <a:ea typeface="+mn-ea"/>
                          <a:cs typeface="+mn-cs"/>
                        </a:rPr>
                        <a:t>participación</a:t>
                      </a:r>
                      <a:r>
                        <a:rPr lang="es-ES" sz="1800" kern="1200" dirty="0" smtClean="0">
                          <a:solidFill>
                            <a:schemeClr val="dk1"/>
                          </a:solidFill>
                          <a:effectLst/>
                          <a:latin typeface="+mn-lt"/>
                          <a:ea typeface="+mn-ea"/>
                          <a:cs typeface="+mn-cs"/>
                        </a:rPr>
                        <a:t> total corresponda, al menos, al cuarenta por ciento de los ciudadanos inscritos en la lista nominal de electores del estado o del municipio, </a:t>
                      </a:r>
                      <a:r>
                        <a:rPr lang="es-ES" sz="1800" kern="1200" dirty="0" err="1" smtClean="0">
                          <a:solidFill>
                            <a:schemeClr val="dk1"/>
                          </a:solidFill>
                          <a:effectLst/>
                          <a:latin typeface="+mn-lt"/>
                          <a:ea typeface="+mn-ea"/>
                          <a:cs typeface="+mn-cs"/>
                        </a:rPr>
                        <a:t>según</a:t>
                      </a:r>
                      <a:r>
                        <a:rPr lang="es-ES" sz="1800" kern="1200" dirty="0" smtClean="0">
                          <a:solidFill>
                            <a:schemeClr val="dk1"/>
                          </a:solidFill>
                          <a:effectLst/>
                          <a:latin typeface="+mn-lt"/>
                          <a:ea typeface="+mn-ea"/>
                          <a:cs typeface="+mn-cs"/>
                        </a:rPr>
                        <a:t> corresponda, el resultado ser</a:t>
                      </a:r>
                      <a:r>
                        <a:rPr lang="es-ES" sz="1800" kern="1200" dirty="0" smtClean="0">
                          <a:solidFill>
                            <a:schemeClr val="dk1"/>
                          </a:solidFill>
                          <a:effectLst/>
                          <a:latin typeface="+mn-lt"/>
                          <a:ea typeface="+mn-ea"/>
                          <a:cs typeface="+mn-cs"/>
                        </a:rPr>
                        <a:t>á</a:t>
                      </a:r>
                      <a:r>
                        <a:rPr lang="es-ES" sz="1800" kern="1200" dirty="0" smtClean="0">
                          <a:solidFill>
                            <a:schemeClr val="dk1"/>
                          </a:solidFill>
                          <a:effectLst/>
                          <a:latin typeface="+mn-lt"/>
                          <a:ea typeface="+mn-ea"/>
                          <a:cs typeface="+mn-cs"/>
                        </a:rPr>
                        <a:t> vinculatorio para los poderes Ejecutivo y Legislativo del Estado, los ayuntamientos y las autoridades competentes; </a:t>
                      </a:r>
                      <a:endParaRPr lang="es-ES" dirty="0" smtClean="0"/>
                    </a:p>
                    <a:p>
                      <a:endParaRPr lang="es-ES" dirty="0"/>
                    </a:p>
                  </a:txBody>
                  <a:tcPr/>
                </a:tc>
              </a:tr>
              <a:tr h="370840">
                <a:tc>
                  <a:txBody>
                    <a:bodyPr/>
                    <a:lstStyle/>
                    <a:p>
                      <a:endParaRPr lang="es-ES"/>
                    </a:p>
                  </a:txBody>
                  <a:tcPr/>
                </a:tc>
                <a:tc>
                  <a:txBody>
                    <a:bodyPr/>
                    <a:lstStyle/>
                    <a:p>
                      <a:endParaRPr lang="es-ES"/>
                    </a:p>
                  </a:txBody>
                  <a:tcPr/>
                </a:tc>
              </a:tr>
            </a:tbl>
          </a:graphicData>
        </a:graphic>
      </p:graphicFrame>
    </p:spTree>
    <p:extLst>
      <p:ext uri="{BB962C8B-B14F-4D97-AF65-F5344CB8AC3E}">
        <p14:creationId xmlns:p14="http://schemas.microsoft.com/office/powerpoint/2010/main" val="54641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363272" cy="1039427"/>
          </a:xfrm>
        </p:spPr>
        <p:txBody>
          <a:bodyPr>
            <a:noAutofit/>
          </a:bodyPr>
          <a:lstStyle/>
          <a:p>
            <a:pPr lvl="0"/>
            <a:r>
              <a:rPr lang="es-MX" sz="2800" dirty="0" smtClean="0"/>
              <a:t>Iniciativa ciudadana de leyes</a:t>
            </a:r>
            <a:endParaRPr lang="es-MX" sz="2800" dirty="0"/>
          </a:p>
        </p:txBody>
      </p:sp>
      <p:sp>
        <p:nvSpPr>
          <p:cNvPr id="3" name="2 Marcador de contenido"/>
          <p:cNvSpPr>
            <a:spLocks noGrp="1"/>
          </p:cNvSpPr>
          <p:nvPr>
            <p:ph idx="1"/>
          </p:nvPr>
        </p:nvSpPr>
        <p:spPr/>
        <p:txBody>
          <a:bodyPr>
            <a:normAutofit fontScale="92500"/>
          </a:bodyPr>
          <a:lstStyle/>
          <a:p>
            <a:pPr marL="114300" indent="0" algn="just">
              <a:buNone/>
            </a:pPr>
            <a:r>
              <a:rPr lang="es-ES_tradnl" sz="2800" b="1" dirty="0" smtClean="0"/>
              <a:t>A nivel Federal, esta contemplada en el Artículo 35</a:t>
            </a:r>
            <a:r>
              <a:rPr lang="es-ES_tradnl" sz="2800" b="1" dirty="0"/>
              <a:t> </a:t>
            </a:r>
            <a:r>
              <a:rPr lang="es-ES_tradnl" sz="2800" b="1" dirty="0" smtClean="0"/>
              <a:t>de la Constituci</a:t>
            </a:r>
            <a:r>
              <a:rPr lang="es-ES_tradnl" sz="2800" b="1" dirty="0" smtClean="0"/>
              <a:t>ón de la República:</a:t>
            </a:r>
          </a:p>
          <a:p>
            <a:pPr marL="114300" indent="0" algn="just">
              <a:buNone/>
            </a:pPr>
            <a:endParaRPr lang="es-ES_tradnl" sz="2800" b="1" dirty="0" smtClean="0"/>
          </a:p>
          <a:p>
            <a:pPr marL="114300" indent="0" algn="just">
              <a:buNone/>
            </a:pPr>
            <a:r>
              <a:rPr lang="es-ES_tradnl" sz="2800" b="1" dirty="0" smtClean="0"/>
              <a:t>Son derechos de los ciudadanos:</a:t>
            </a:r>
            <a:endParaRPr lang="es-ES_tradnl" sz="2800" dirty="0"/>
          </a:p>
          <a:p>
            <a:pPr marL="114300" indent="0" algn="just">
              <a:buNone/>
            </a:pPr>
            <a:r>
              <a:rPr lang="es-ES_tradnl" sz="2800" b="1" dirty="0"/>
              <a:t>I. </a:t>
            </a:r>
            <a:r>
              <a:rPr lang="es-ES_tradnl" sz="2800" dirty="0"/>
              <a:t>a</a:t>
            </a:r>
            <a:r>
              <a:rPr lang="es-ES_tradnl" sz="2800" b="1" dirty="0"/>
              <a:t> VI. ...</a:t>
            </a:r>
            <a:endParaRPr lang="es-ES_tradnl" sz="2800" dirty="0"/>
          </a:p>
          <a:p>
            <a:pPr algn="just"/>
            <a:r>
              <a:rPr lang="es-ES_tradnl" sz="2800" b="1" dirty="0"/>
              <a:t>VII. </a:t>
            </a:r>
            <a:r>
              <a:rPr lang="es-ES_tradnl" sz="2800" dirty="0"/>
              <a:t>Iniciar leyes, en los términos y con los requisitos que señalen esta Constitución y la Ley del Congreso. El Instituto Nacional</a:t>
            </a:r>
            <a:r>
              <a:rPr lang="es-ES_tradnl" sz="2800" b="1" dirty="0"/>
              <a:t> </a:t>
            </a:r>
            <a:r>
              <a:rPr lang="es-ES_tradnl" sz="2800" dirty="0"/>
              <a:t>Electoral tendrá las facultades que en esta materia le otorgue la </a:t>
            </a:r>
            <a:r>
              <a:rPr lang="es-ES_tradnl" sz="2800" dirty="0" smtClean="0"/>
              <a:t>ley</a:t>
            </a:r>
            <a:r>
              <a:rPr lang="mr-IN" sz="2800" dirty="0" smtClean="0"/>
              <a:t>…</a:t>
            </a:r>
            <a:endParaRPr lang="es-ES_tradnl" sz="2800" dirty="0"/>
          </a:p>
          <a:p>
            <a:pPr marL="114300" indent="0" algn="just">
              <a:buNone/>
            </a:pPr>
            <a:endParaRPr lang="es-ES_tradnl" sz="2800" dirty="0"/>
          </a:p>
        </p:txBody>
      </p:sp>
    </p:spTree>
    <p:extLst>
      <p:ext uri="{BB962C8B-B14F-4D97-AF65-F5344CB8AC3E}">
        <p14:creationId xmlns:p14="http://schemas.microsoft.com/office/powerpoint/2010/main" val="214090362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600" dirty="0"/>
              <a:t>Iniciativa ciudadana de leyes</a:t>
            </a:r>
            <a:endParaRPr lang="es-ES" dirty="0"/>
          </a:p>
        </p:txBody>
      </p:sp>
      <p:sp>
        <p:nvSpPr>
          <p:cNvPr id="3" name="Marcador de contenido 2"/>
          <p:cNvSpPr>
            <a:spLocks noGrp="1"/>
          </p:cNvSpPr>
          <p:nvPr>
            <p:ph idx="1"/>
          </p:nvPr>
        </p:nvSpPr>
        <p:spPr/>
        <p:txBody>
          <a:bodyPr/>
          <a:lstStyle/>
          <a:p>
            <a:pPr marL="114300" indent="0" algn="just">
              <a:buNone/>
            </a:pPr>
            <a:r>
              <a:rPr lang="es-ES" dirty="0" smtClean="0"/>
              <a:t>Por su parte, el Congreso de la Uni</a:t>
            </a:r>
            <a:r>
              <a:rPr lang="es-ES" dirty="0" smtClean="0"/>
              <a:t>ón en el artículo 73 de la Constitución federal cuenta con facultades para legislar en materia en los siguientes términos:</a:t>
            </a:r>
          </a:p>
          <a:p>
            <a:pPr marL="114300" indent="0" algn="just">
              <a:buNone/>
            </a:pPr>
            <a:endParaRPr lang="es-ES" dirty="0"/>
          </a:p>
          <a:p>
            <a:pPr marL="114300" indent="0" algn="just">
              <a:buNone/>
            </a:pPr>
            <a:r>
              <a:rPr lang="es-ES" dirty="0" smtClean="0"/>
              <a:t>Art. 73. El Congreso tiene facultad:</a:t>
            </a:r>
          </a:p>
          <a:p>
            <a:pPr marL="114300" indent="0" algn="just">
              <a:buNone/>
            </a:pPr>
            <a:endParaRPr lang="es-ES" dirty="0"/>
          </a:p>
          <a:p>
            <a:pPr marL="114300" indent="0" algn="just">
              <a:buNone/>
            </a:pPr>
            <a:r>
              <a:rPr lang="es-ES" b="1" i="1" dirty="0" smtClean="0"/>
              <a:t>XXIX-Q. Para Legislar sobre iniciativa ciudadana y consultas populares</a:t>
            </a:r>
            <a:r>
              <a:rPr lang="mr-IN" b="1" i="1" dirty="0" smtClean="0"/>
              <a:t>…</a:t>
            </a:r>
            <a:endParaRPr lang="es-ES" b="1" i="1" dirty="0"/>
          </a:p>
        </p:txBody>
      </p:sp>
    </p:spTree>
    <p:extLst>
      <p:ext uri="{BB962C8B-B14F-4D97-AF65-F5344CB8AC3E}">
        <p14:creationId xmlns:p14="http://schemas.microsoft.com/office/powerpoint/2010/main" val="12592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Variables </a:t>
            </a:r>
            <a:r>
              <a:rPr lang="es-ES" dirty="0"/>
              <a:t/>
            </a:r>
            <a:br>
              <a:rPr lang="es-ES" dirty="0"/>
            </a:br>
            <a:endParaRPr lang="es-ES" dirty="0"/>
          </a:p>
        </p:txBody>
      </p:sp>
      <p:sp>
        <p:nvSpPr>
          <p:cNvPr id="3" name="Marcador de contenido 2"/>
          <p:cNvSpPr>
            <a:spLocks noGrp="1"/>
          </p:cNvSpPr>
          <p:nvPr>
            <p:ph idx="1"/>
          </p:nvPr>
        </p:nvSpPr>
        <p:spPr/>
        <p:txBody>
          <a:bodyPr/>
          <a:lstStyle/>
          <a:p>
            <a:r>
              <a:rPr lang="es-ES" dirty="0"/>
              <a:t>• </a:t>
            </a:r>
            <a:r>
              <a:rPr lang="es-ES" dirty="0" err="1"/>
              <a:t>Distribución</a:t>
            </a:r>
            <a:r>
              <a:rPr lang="es-ES" dirty="0"/>
              <a:t> de las circunscripciones </a:t>
            </a:r>
            <a:r>
              <a:rPr lang="es-ES" dirty="0" smtClean="0"/>
              <a:t>electorales</a:t>
            </a:r>
          </a:p>
          <a:p>
            <a:r>
              <a:rPr lang="es-ES" dirty="0" smtClean="0"/>
              <a:t> </a:t>
            </a:r>
            <a:endParaRPr lang="es-ES" dirty="0"/>
          </a:p>
          <a:p>
            <a:r>
              <a:rPr lang="es-ES" dirty="0"/>
              <a:t>• Formas de candidatura y </a:t>
            </a:r>
            <a:r>
              <a:rPr lang="es-ES" dirty="0" err="1"/>
              <a:t>votación</a:t>
            </a:r>
            <a:r>
              <a:rPr lang="es-ES" dirty="0"/>
              <a:t> </a:t>
            </a:r>
            <a:endParaRPr lang="es-ES" dirty="0" smtClean="0"/>
          </a:p>
          <a:p>
            <a:endParaRPr lang="es-ES" dirty="0"/>
          </a:p>
          <a:p>
            <a:r>
              <a:rPr lang="es-ES" dirty="0"/>
              <a:t>• </a:t>
            </a:r>
            <a:r>
              <a:rPr lang="es-ES" dirty="0" err="1"/>
              <a:t>Fórmulas</a:t>
            </a:r>
            <a:r>
              <a:rPr lang="es-ES" dirty="0"/>
              <a:t> electorales para la </a:t>
            </a:r>
            <a:r>
              <a:rPr lang="es-ES" dirty="0" err="1"/>
              <a:t>conversión</a:t>
            </a:r>
            <a:r>
              <a:rPr lang="es-ES" dirty="0"/>
              <a:t> de votos en </a:t>
            </a:r>
            <a:r>
              <a:rPr lang="es-ES" dirty="0" err="1"/>
              <a:t>escaños</a:t>
            </a:r>
            <a:r>
              <a:rPr lang="es-ES" dirty="0"/>
              <a:t> </a:t>
            </a:r>
            <a:endParaRPr lang="es-ES" dirty="0" smtClean="0"/>
          </a:p>
          <a:p>
            <a:endParaRPr lang="es-ES" dirty="0"/>
          </a:p>
          <a:p>
            <a:r>
              <a:rPr lang="es-ES" dirty="0"/>
              <a:t>•Umbrales o barreras legales • </a:t>
            </a:r>
            <a:r>
              <a:rPr lang="es-ES" dirty="0" err="1"/>
              <a:t>Tamaño</a:t>
            </a:r>
            <a:r>
              <a:rPr lang="es-ES" dirty="0"/>
              <a:t> de la asamblea </a:t>
            </a:r>
            <a:endParaRPr lang="es-ES" dirty="0"/>
          </a:p>
          <a:p>
            <a:pPr marL="114300" indent="0">
              <a:buNone/>
            </a:pPr>
            <a:endParaRPr lang="es-ES" dirty="0"/>
          </a:p>
        </p:txBody>
      </p:sp>
    </p:spTree>
    <p:extLst>
      <p:ext uri="{BB962C8B-B14F-4D97-AF65-F5344CB8AC3E}">
        <p14:creationId xmlns:p14="http://schemas.microsoft.com/office/powerpoint/2010/main" val="2257033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TABASCO</a:t>
            </a:r>
            <a:endParaRPr lang="es-ES" dirty="0"/>
          </a:p>
        </p:txBody>
      </p:sp>
      <p:sp>
        <p:nvSpPr>
          <p:cNvPr id="3" name="Marcador de contenido 2"/>
          <p:cNvSpPr>
            <a:spLocks noGrp="1"/>
          </p:cNvSpPr>
          <p:nvPr>
            <p:ph idx="1"/>
          </p:nvPr>
        </p:nvSpPr>
        <p:spPr/>
        <p:txBody>
          <a:bodyPr/>
          <a:lstStyle/>
          <a:p>
            <a:pPr marL="114300" indent="0" algn="just">
              <a:buNone/>
            </a:pPr>
            <a:endParaRPr lang="es-ES" dirty="0" smtClean="0"/>
          </a:p>
          <a:p>
            <a:pPr marL="114300" indent="0" algn="just">
              <a:buNone/>
            </a:pPr>
            <a:r>
              <a:rPr lang="es-ES" dirty="0" smtClean="0"/>
              <a:t>Para concluir debemos precisar que Tabasco antes de la reforma constitucional local de 13 de septiembre de 2013, contaba con mecanismos de participaci</a:t>
            </a:r>
            <a:r>
              <a:rPr lang="es-ES" dirty="0" smtClean="0"/>
              <a:t>ón directa de los ciudadanos, como el </a:t>
            </a:r>
            <a:r>
              <a:rPr lang="es-ES" dirty="0" err="1" smtClean="0"/>
              <a:t>plesbicito</a:t>
            </a:r>
            <a:r>
              <a:rPr lang="es-ES" dirty="0"/>
              <a:t> </a:t>
            </a:r>
            <a:r>
              <a:rPr lang="es-ES" dirty="0" smtClean="0"/>
              <a:t>y el </a:t>
            </a:r>
            <a:r>
              <a:rPr lang="es-ES" dirty="0" err="1" smtClean="0"/>
              <a:t>referendum</a:t>
            </a:r>
            <a:r>
              <a:rPr lang="es-ES" dirty="0" smtClean="0"/>
              <a:t>, que con esta reforma se redujo solo a uno, LA CONSULTA POPULAR.</a:t>
            </a:r>
          </a:p>
          <a:p>
            <a:pPr marL="114300" indent="0" algn="just">
              <a:buNone/>
            </a:pPr>
            <a:endParaRPr lang="es-ES" dirty="0"/>
          </a:p>
          <a:p>
            <a:pPr marL="114300" indent="0" algn="just">
              <a:buNone/>
            </a:pPr>
            <a:r>
              <a:rPr lang="es-ES" dirty="0" smtClean="0"/>
              <a:t>Ahora se viene impulsando la inclusión de la revocación de mandato en algunos estados.</a:t>
            </a:r>
            <a:endParaRPr lang="es-ES" dirty="0"/>
          </a:p>
        </p:txBody>
      </p:sp>
    </p:spTree>
    <p:extLst>
      <p:ext uri="{BB962C8B-B14F-4D97-AF65-F5344CB8AC3E}">
        <p14:creationId xmlns:p14="http://schemas.microsoft.com/office/powerpoint/2010/main" val="11467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err="1" smtClean="0"/>
              <a:t>Características</a:t>
            </a:r>
            <a:r>
              <a:rPr lang="es-ES" b="1" dirty="0" smtClean="0"/>
              <a:t> </a:t>
            </a:r>
            <a:r>
              <a:rPr lang="es-ES" b="1" dirty="0"/>
              <a:t>de las circunscripciones </a:t>
            </a:r>
            <a:r>
              <a:rPr lang="es-ES" dirty="0"/>
              <a:t/>
            </a:r>
            <a:br>
              <a:rPr lang="es-ES" dirty="0"/>
            </a:br>
            <a:endParaRPr lang="es-ES" dirty="0"/>
          </a:p>
        </p:txBody>
      </p:sp>
      <p:sp>
        <p:nvSpPr>
          <p:cNvPr id="3" name="Marcador de contenido 2"/>
          <p:cNvSpPr>
            <a:spLocks noGrp="1"/>
          </p:cNvSpPr>
          <p:nvPr>
            <p:ph idx="1"/>
          </p:nvPr>
        </p:nvSpPr>
        <p:spPr/>
        <p:txBody>
          <a:bodyPr>
            <a:normAutofit/>
          </a:bodyPr>
          <a:lstStyle/>
          <a:p>
            <a:pPr marL="114300" indent="0" algn="just">
              <a:buNone/>
            </a:pPr>
            <a:r>
              <a:rPr lang="es-ES" b="1" dirty="0" smtClean="0"/>
              <a:t>Circunscripci</a:t>
            </a:r>
            <a:r>
              <a:rPr lang="es-ES" b="1" dirty="0" smtClean="0"/>
              <a:t>ó</a:t>
            </a:r>
            <a:r>
              <a:rPr lang="es-ES" b="1" dirty="0" smtClean="0"/>
              <a:t>n </a:t>
            </a:r>
            <a:r>
              <a:rPr lang="es-ES" b="1" dirty="0"/>
              <a:t>o </a:t>
            </a:r>
            <a:r>
              <a:rPr lang="es-ES" b="1" dirty="0" smtClean="0"/>
              <a:t>distrito</a:t>
            </a:r>
            <a:r>
              <a:rPr lang="es-ES" dirty="0" smtClean="0"/>
              <a:t>: </a:t>
            </a:r>
            <a:r>
              <a:rPr lang="es-ES" dirty="0" smtClean="0"/>
              <a:t>Á</a:t>
            </a:r>
            <a:r>
              <a:rPr lang="es-ES" dirty="0" smtClean="0"/>
              <a:t>mbito </a:t>
            </a:r>
            <a:r>
              <a:rPr lang="es-ES" dirty="0"/>
              <a:t>territorial en el que se lleva a cabo la </a:t>
            </a:r>
            <a:r>
              <a:rPr lang="es-ES" dirty="0" smtClean="0"/>
              <a:t>elecci</a:t>
            </a:r>
            <a:r>
              <a:rPr lang="es-ES" dirty="0" smtClean="0"/>
              <a:t>ó</a:t>
            </a:r>
            <a:r>
              <a:rPr lang="es-ES" dirty="0" smtClean="0"/>
              <a:t>n .</a:t>
            </a:r>
          </a:p>
          <a:p>
            <a:pPr marL="114300" indent="0" algn="just">
              <a:buNone/>
            </a:pPr>
            <a:endParaRPr lang="es-ES" dirty="0"/>
          </a:p>
          <a:p>
            <a:pPr marL="114300" indent="0" algn="just">
              <a:buNone/>
            </a:pPr>
            <a:r>
              <a:rPr lang="es-ES" b="1" dirty="0" smtClean="0"/>
              <a:t>Distribuci</a:t>
            </a:r>
            <a:r>
              <a:rPr lang="es-ES" b="1" dirty="0" smtClean="0"/>
              <a:t>ó</a:t>
            </a:r>
            <a:r>
              <a:rPr lang="es-ES" b="1" dirty="0" smtClean="0"/>
              <a:t>n </a:t>
            </a:r>
            <a:r>
              <a:rPr lang="es-ES" b="1" dirty="0"/>
              <a:t>de las </a:t>
            </a:r>
            <a:r>
              <a:rPr lang="es-ES" b="1" dirty="0" smtClean="0"/>
              <a:t>circunscripciones</a:t>
            </a:r>
            <a:r>
              <a:rPr lang="es-ES" dirty="0" smtClean="0"/>
              <a:t>: Se </a:t>
            </a:r>
            <a:r>
              <a:rPr lang="es-ES" dirty="0"/>
              <a:t>refiere al </a:t>
            </a:r>
            <a:r>
              <a:rPr lang="es-ES" dirty="0" smtClean="0"/>
              <a:t>n</a:t>
            </a:r>
            <a:r>
              <a:rPr lang="es-ES" dirty="0" smtClean="0"/>
              <a:t>ú</a:t>
            </a:r>
            <a:r>
              <a:rPr lang="es-ES" dirty="0" smtClean="0"/>
              <a:t>mero </a:t>
            </a:r>
            <a:r>
              <a:rPr lang="es-ES" dirty="0"/>
              <a:t>de demarcaciones en las que se divide un territorio para efectos de la </a:t>
            </a:r>
            <a:r>
              <a:rPr lang="es-ES" dirty="0" smtClean="0"/>
              <a:t>elecci</a:t>
            </a:r>
            <a:r>
              <a:rPr lang="es-ES" dirty="0" smtClean="0"/>
              <a:t>ó</a:t>
            </a:r>
            <a:r>
              <a:rPr lang="es-ES" dirty="0" smtClean="0"/>
              <a:t>n </a:t>
            </a:r>
          </a:p>
          <a:p>
            <a:pPr marL="114300" indent="0" algn="just">
              <a:buNone/>
            </a:pPr>
            <a:endParaRPr lang="es-ES" dirty="0"/>
          </a:p>
          <a:p>
            <a:pPr marL="114300" indent="0" algn="just">
              <a:buNone/>
            </a:pPr>
            <a:r>
              <a:rPr lang="es-ES" b="1" dirty="0" smtClean="0"/>
              <a:t>Tamaño </a:t>
            </a:r>
            <a:r>
              <a:rPr lang="es-ES" b="1" dirty="0"/>
              <a:t>de la </a:t>
            </a:r>
            <a:r>
              <a:rPr lang="es-ES" b="1" dirty="0" smtClean="0"/>
              <a:t>circunscripci</a:t>
            </a:r>
            <a:r>
              <a:rPr lang="es-ES" b="1" dirty="0" smtClean="0"/>
              <a:t>ó</a:t>
            </a:r>
            <a:r>
              <a:rPr lang="es-ES" b="1" dirty="0" smtClean="0"/>
              <a:t>n: </a:t>
            </a:r>
            <a:r>
              <a:rPr lang="es-ES" dirty="0" smtClean="0"/>
              <a:t>Es </a:t>
            </a:r>
            <a:r>
              <a:rPr lang="es-ES" dirty="0"/>
              <a:t>el </a:t>
            </a:r>
            <a:r>
              <a:rPr lang="es-ES" dirty="0" smtClean="0"/>
              <a:t>n</a:t>
            </a:r>
            <a:r>
              <a:rPr lang="es-ES" dirty="0" smtClean="0"/>
              <a:t>ú</a:t>
            </a:r>
            <a:r>
              <a:rPr lang="es-ES" dirty="0" smtClean="0"/>
              <a:t>mero </a:t>
            </a:r>
            <a:r>
              <a:rPr lang="es-ES" dirty="0"/>
              <a:t>de </a:t>
            </a:r>
            <a:r>
              <a:rPr lang="es-ES" dirty="0" smtClean="0"/>
              <a:t>escaños </a:t>
            </a:r>
            <a:r>
              <a:rPr lang="es-ES" dirty="0"/>
              <a:t>a repartir en cada </a:t>
            </a:r>
            <a:r>
              <a:rPr lang="es-ES" dirty="0" smtClean="0"/>
              <a:t>circunscripci</a:t>
            </a:r>
            <a:r>
              <a:rPr lang="es-ES" dirty="0" smtClean="0"/>
              <a:t>ó</a:t>
            </a:r>
            <a:r>
              <a:rPr lang="es-ES" dirty="0" smtClean="0"/>
              <a:t>n </a:t>
            </a:r>
            <a:r>
              <a:rPr lang="es-ES" dirty="0"/>
              <a:t>o </a:t>
            </a:r>
            <a:r>
              <a:rPr lang="es-ES" dirty="0" smtClean="0"/>
              <a:t>distrito, estos pueden ser: Uninominal o Plurinominal </a:t>
            </a:r>
            <a:endParaRPr lang="es-ES" dirty="0"/>
          </a:p>
          <a:p>
            <a:pPr marL="114300" indent="0">
              <a:buNone/>
            </a:pPr>
            <a:endParaRPr lang="es-ES" dirty="0"/>
          </a:p>
        </p:txBody>
      </p:sp>
    </p:spTree>
    <p:extLst>
      <p:ext uri="{BB962C8B-B14F-4D97-AF65-F5344CB8AC3E}">
        <p14:creationId xmlns:p14="http://schemas.microsoft.com/office/powerpoint/2010/main" val="161757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err="1" smtClean="0"/>
              <a:t>Caracter</a:t>
            </a:r>
            <a:r>
              <a:rPr lang="es-ES" b="1" dirty="0" err="1" smtClean="0"/>
              <a:t>Í</a:t>
            </a:r>
            <a:r>
              <a:rPr lang="es-ES" b="1" dirty="0" err="1" smtClean="0"/>
              <a:t>sticas</a:t>
            </a:r>
            <a:r>
              <a:rPr lang="es-ES" b="1" dirty="0" smtClean="0"/>
              <a:t> </a:t>
            </a:r>
            <a:r>
              <a:rPr lang="es-ES" b="1" dirty="0"/>
              <a:t>de las circunscripciones </a:t>
            </a:r>
            <a:r>
              <a:rPr lang="es-ES" dirty="0"/>
              <a:t/>
            </a:r>
            <a:br>
              <a:rPr lang="es-ES" dirty="0"/>
            </a:br>
            <a:endParaRPr lang="es-ES" dirty="0"/>
          </a:p>
        </p:txBody>
      </p:sp>
      <p:sp>
        <p:nvSpPr>
          <p:cNvPr id="3" name="Marcador de contenido 2"/>
          <p:cNvSpPr>
            <a:spLocks noGrp="1"/>
          </p:cNvSpPr>
          <p:nvPr>
            <p:ph idx="1"/>
          </p:nvPr>
        </p:nvSpPr>
        <p:spPr/>
        <p:txBody>
          <a:bodyPr/>
          <a:lstStyle/>
          <a:p>
            <a:pPr marL="114300" indent="0">
              <a:buNone/>
            </a:pPr>
            <a:r>
              <a:rPr lang="es-ES" b="1" dirty="0" err="1"/>
              <a:t>Número</a:t>
            </a:r>
            <a:r>
              <a:rPr lang="es-ES" b="1" dirty="0"/>
              <a:t> de </a:t>
            </a:r>
            <a:r>
              <a:rPr lang="es-ES" b="1" dirty="0" err="1" smtClean="0"/>
              <a:t>escaños</a:t>
            </a:r>
            <a:r>
              <a:rPr lang="es-ES" b="1" dirty="0"/>
              <a:t>:</a:t>
            </a:r>
            <a:endParaRPr lang="es-ES" b="1" dirty="0"/>
          </a:p>
          <a:p>
            <a:endParaRPr lang="es-ES" b="1" dirty="0" smtClean="0"/>
          </a:p>
          <a:p>
            <a:r>
              <a:rPr lang="es-ES" b="1" dirty="0" smtClean="0"/>
              <a:t>Un </a:t>
            </a:r>
            <a:r>
              <a:rPr lang="es-ES" b="1" dirty="0" err="1"/>
              <a:t>escaño</a:t>
            </a:r>
            <a:r>
              <a:rPr lang="es-ES" b="1" dirty="0"/>
              <a:t>: </a:t>
            </a:r>
            <a:r>
              <a:rPr lang="es-ES" dirty="0"/>
              <a:t>La cantidad de votos para ganarlo es mayor. </a:t>
            </a:r>
            <a:endParaRPr lang="es-ES" dirty="0" smtClean="0"/>
          </a:p>
          <a:p>
            <a:endParaRPr lang="es-ES" dirty="0"/>
          </a:p>
          <a:p>
            <a:r>
              <a:rPr lang="es-ES" b="1" dirty="0" err="1"/>
              <a:t>Más</a:t>
            </a:r>
            <a:r>
              <a:rPr lang="es-ES" b="1" dirty="0"/>
              <a:t> de un </a:t>
            </a:r>
            <a:r>
              <a:rPr lang="es-ES" b="1" dirty="0" err="1"/>
              <a:t>escaño</a:t>
            </a:r>
            <a:r>
              <a:rPr lang="es-ES" b="1" dirty="0"/>
              <a:t>: </a:t>
            </a:r>
            <a:r>
              <a:rPr lang="es-ES" dirty="0"/>
              <a:t>La cantidad de votos para obtener alguno de los </a:t>
            </a:r>
            <a:r>
              <a:rPr lang="es-ES" dirty="0" err="1"/>
              <a:t>escaños</a:t>
            </a:r>
            <a:r>
              <a:rPr lang="es-ES" dirty="0"/>
              <a:t> en disputa es menor. </a:t>
            </a:r>
            <a:endParaRPr lang="es-ES" dirty="0"/>
          </a:p>
          <a:p>
            <a:pPr marL="114300" indent="0">
              <a:buNone/>
            </a:pPr>
            <a:endParaRPr lang="es-ES" dirty="0"/>
          </a:p>
        </p:txBody>
      </p:sp>
    </p:spTree>
    <p:extLst>
      <p:ext uri="{BB962C8B-B14F-4D97-AF65-F5344CB8AC3E}">
        <p14:creationId xmlns:p14="http://schemas.microsoft.com/office/powerpoint/2010/main" val="1990932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smtClean="0"/>
              <a:t>Formas </a:t>
            </a:r>
            <a:r>
              <a:rPr lang="es-ES" b="1" dirty="0"/>
              <a:t>de candidatura y de </a:t>
            </a:r>
            <a:r>
              <a:rPr lang="es-ES" b="1" dirty="0" err="1" smtClean="0"/>
              <a:t>votaci</a:t>
            </a:r>
            <a:r>
              <a:rPr lang="es-ES" b="1" dirty="0" err="1" smtClean="0"/>
              <a:t>Ó</a:t>
            </a:r>
            <a:r>
              <a:rPr lang="es-ES" b="1" dirty="0" err="1" smtClean="0"/>
              <a:t>n</a:t>
            </a:r>
            <a:r>
              <a:rPr lang="es-ES" b="1" dirty="0" smtClean="0"/>
              <a:t> </a:t>
            </a:r>
            <a:r>
              <a:rPr lang="es-ES" dirty="0"/>
              <a:t/>
            </a:r>
            <a:br>
              <a:rPr lang="es-ES" dirty="0"/>
            </a:br>
            <a:endParaRPr lang="es-ES" dirty="0"/>
          </a:p>
        </p:txBody>
      </p:sp>
      <p:sp>
        <p:nvSpPr>
          <p:cNvPr id="3" name="Marcador de contenido 2"/>
          <p:cNvSpPr>
            <a:spLocks noGrp="1"/>
          </p:cNvSpPr>
          <p:nvPr>
            <p:ph idx="1"/>
          </p:nvPr>
        </p:nvSpPr>
        <p:spPr>
          <a:xfrm>
            <a:off x="457200" y="1752601"/>
            <a:ext cx="8229600" cy="956320"/>
          </a:xfrm>
        </p:spPr>
        <p:txBody>
          <a:bodyPr/>
          <a:lstStyle/>
          <a:p>
            <a:pPr marL="114300" indent="0">
              <a:buNone/>
            </a:pPr>
            <a:r>
              <a:rPr lang="es-ES" dirty="0"/>
              <a:t>Pueden ser de dos maneras: personal y una lista de candidatos. Existen tres tipos </a:t>
            </a:r>
            <a:r>
              <a:rPr lang="es-ES" dirty="0" smtClean="0"/>
              <a:t>b</a:t>
            </a:r>
            <a:r>
              <a:rPr lang="es-ES" dirty="0" smtClean="0"/>
              <a:t>á</a:t>
            </a:r>
            <a:r>
              <a:rPr lang="es-ES" dirty="0" smtClean="0"/>
              <a:t>sicos </a:t>
            </a:r>
            <a:r>
              <a:rPr lang="es-ES" dirty="0"/>
              <a:t>de listas: </a:t>
            </a:r>
            <a:endParaRPr lang="es-ES" dirty="0"/>
          </a:p>
          <a:p>
            <a:pPr marL="114300" indent="0">
              <a:buNone/>
            </a:pP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3602098296"/>
              </p:ext>
            </p:extLst>
          </p:nvPr>
        </p:nvGraphicFramePr>
        <p:xfrm>
          <a:off x="251520" y="2780927"/>
          <a:ext cx="8640960" cy="3910280"/>
        </p:xfrm>
        <a:graphic>
          <a:graphicData uri="http://schemas.openxmlformats.org/drawingml/2006/table">
            <a:tbl>
              <a:tblPr firstRow="1" bandRow="1">
                <a:tableStyleId>{5C22544A-7EE6-4342-B048-85BDC9FD1C3A}</a:tableStyleId>
              </a:tblPr>
              <a:tblGrid>
                <a:gridCol w="4320480"/>
                <a:gridCol w="4320480"/>
              </a:tblGrid>
              <a:tr h="2414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lt1"/>
                          </a:solidFill>
                          <a:effectLst/>
                          <a:latin typeface="+mn-lt"/>
                          <a:ea typeface="+mn-ea"/>
                          <a:cs typeface="+mn-cs"/>
                        </a:rPr>
                        <a:t>Si la lista es... </a:t>
                      </a:r>
                      <a:endParaRPr lang="es-ES" sz="1600" dirty="0" smtClean="0">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lt1"/>
                          </a:solidFill>
                          <a:effectLst/>
                          <a:latin typeface="+mn-lt"/>
                          <a:ea typeface="+mn-ea"/>
                          <a:cs typeface="+mn-cs"/>
                        </a:rPr>
                        <a:t>Entonces el elector... </a:t>
                      </a:r>
                      <a:endParaRPr lang="es-ES" sz="1600" dirty="0" smtClean="0">
                        <a:effectLst/>
                      </a:endParaRPr>
                    </a:p>
                  </a:txBody>
                  <a:tcPr/>
                </a:tc>
              </a:tr>
              <a:tr h="86666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effectLst/>
                          <a:latin typeface="+mn-lt"/>
                          <a:ea typeface="+mn-ea"/>
                          <a:cs typeface="+mn-cs"/>
                        </a:rPr>
                        <a:t>Cerrada y bloqueada</a:t>
                      </a:r>
                      <a:r>
                        <a:rPr lang="es-ES" sz="1600" kern="1200" dirty="0" smtClean="0">
                          <a:solidFill>
                            <a:schemeClr val="dk1"/>
                          </a:solidFill>
                          <a:effectLst/>
                          <a:latin typeface="+mn-lt"/>
                          <a:ea typeface="+mn-ea"/>
                          <a:cs typeface="+mn-cs"/>
                        </a:rPr>
                        <a:t>: No se puede alterar el orden de </a:t>
                      </a:r>
                      <a:r>
                        <a:rPr lang="es-ES" sz="1600" kern="1200" dirty="0" err="1" smtClean="0">
                          <a:solidFill>
                            <a:schemeClr val="dk1"/>
                          </a:solidFill>
                          <a:effectLst/>
                          <a:latin typeface="+mn-lt"/>
                          <a:ea typeface="+mn-ea"/>
                          <a:cs typeface="+mn-cs"/>
                        </a:rPr>
                        <a:t>aparición</a:t>
                      </a:r>
                      <a:r>
                        <a:rPr lang="es-ES" sz="1600" kern="1200" dirty="0" smtClean="0">
                          <a:solidFill>
                            <a:schemeClr val="dk1"/>
                          </a:solidFill>
                          <a:effectLst/>
                          <a:latin typeface="+mn-lt"/>
                          <a:ea typeface="+mn-ea"/>
                          <a:cs typeface="+mn-cs"/>
                        </a:rPr>
                        <a:t> de los candidatos en la lista. </a:t>
                      </a:r>
                      <a:endParaRPr lang="es-ES" sz="1600" dirty="0" smtClean="0">
                        <a:effectLs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Dispone de un </a:t>
                      </a:r>
                      <a:r>
                        <a:rPr lang="es-ES" sz="1600" kern="1200" dirty="0" err="1" smtClean="0">
                          <a:solidFill>
                            <a:schemeClr val="dk1"/>
                          </a:solidFill>
                          <a:effectLst/>
                          <a:latin typeface="+mn-lt"/>
                          <a:ea typeface="+mn-ea"/>
                          <a:cs typeface="+mn-cs"/>
                        </a:rPr>
                        <a:t>sólo</a:t>
                      </a:r>
                      <a:r>
                        <a:rPr lang="es-ES" sz="1600" kern="1200" dirty="0" smtClean="0">
                          <a:solidFill>
                            <a:schemeClr val="dk1"/>
                          </a:solidFill>
                          <a:effectLst/>
                          <a:latin typeface="+mn-lt"/>
                          <a:ea typeface="+mn-ea"/>
                          <a:cs typeface="+mn-cs"/>
                        </a:rPr>
                        <a:t> voto, con el que elige una lista de candidatos fija propuesta por cada partido. </a:t>
                      </a:r>
                      <a:endParaRPr lang="es-ES" sz="1600" dirty="0" smtClean="0">
                        <a:effectLst/>
                      </a:endParaRPr>
                    </a:p>
                  </a:txBody>
                  <a:tcPr/>
                </a:tc>
              </a:tr>
              <a:tr h="13541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effectLst/>
                          <a:latin typeface="+mn-lt"/>
                          <a:ea typeface="+mn-ea"/>
                          <a:cs typeface="+mn-cs"/>
                        </a:rPr>
                        <a:t>Cerrada y no bloqueada</a:t>
                      </a:r>
                      <a:r>
                        <a:rPr lang="es-ES" sz="1600" kern="1200" dirty="0" smtClean="0">
                          <a:solidFill>
                            <a:schemeClr val="dk1"/>
                          </a:solidFill>
                          <a:effectLst/>
                          <a:latin typeface="+mn-lt"/>
                          <a:ea typeface="+mn-ea"/>
                          <a:cs typeface="+mn-cs"/>
                        </a:rPr>
                        <a:t>: Se puede alterar el orden de los candidatos en la lista propuesta por el partido. </a:t>
                      </a:r>
                      <a:endParaRPr lang="es-ES" sz="1600" dirty="0" smtClean="0">
                        <a:effectLs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Dispone de un voto para elegir a un candidato dentro de la lista de un partido. Es decir, el elector puede cambiar el orden de </a:t>
                      </a:r>
                      <a:r>
                        <a:rPr lang="es-ES" sz="1600" kern="1200" dirty="0" err="1" smtClean="0">
                          <a:solidFill>
                            <a:schemeClr val="dk1"/>
                          </a:solidFill>
                          <a:effectLst/>
                          <a:latin typeface="+mn-lt"/>
                          <a:ea typeface="+mn-ea"/>
                          <a:cs typeface="+mn-cs"/>
                        </a:rPr>
                        <a:t>prelación</a:t>
                      </a:r>
                      <a:r>
                        <a:rPr lang="es-ES" sz="1600" kern="1200" dirty="0" smtClean="0">
                          <a:solidFill>
                            <a:schemeClr val="dk1"/>
                          </a:solidFill>
                          <a:effectLst/>
                          <a:latin typeface="+mn-lt"/>
                          <a:ea typeface="+mn-ea"/>
                          <a:cs typeface="+mn-cs"/>
                        </a:rPr>
                        <a:t> de los candidatos propuestos por los partidos. </a:t>
                      </a:r>
                      <a:endParaRPr lang="es-ES" sz="1600" dirty="0" smtClean="0">
                        <a:effectLst/>
                      </a:endParaRPr>
                    </a:p>
                  </a:txBody>
                  <a:tcPr/>
                </a:tc>
              </a:tr>
              <a:tr h="13541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effectLst/>
                          <a:latin typeface="+mn-lt"/>
                          <a:ea typeface="+mn-ea"/>
                          <a:cs typeface="+mn-cs"/>
                        </a:rPr>
                        <a:t>Abierta (no cerrada y no bloqueada): </a:t>
                      </a:r>
                      <a:r>
                        <a:rPr lang="es-ES" sz="1600" kern="1200" dirty="0" smtClean="0">
                          <a:solidFill>
                            <a:schemeClr val="dk1"/>
                          </a:solidFill>
                          <a:effectLst/>
                          <a:latin typeface="+mn-lt"/>
                          <a:ea typeface="+mn-ea"/>
                          <a:cs typeface="+mn-cs"/>
                        </a:rPr>
                        <a:t>Se puede conformar una lista distinta de la originalmente propuesta por los partidos. </a:t>
                      </a:r>
                      <a:endParaRPr lang="es-ES" sz="1600" dirty="0" smtClean="0">
                        <a:effectLs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effectLst/>
                          <a:latin typeface="+mn-lt"/>
                          <a:ea typeface="+mn-ea"/>
                          <a:cs typeface="+mn-cs"/>
                        </a:rPr>
                        <a:t>Dispone de un voto para elegir a un candidato dentro de la lista de un partido. Es decir, el elector puede cambiar el orden de </a:t>
                      </a:r>
                      <a:r>
                        <a:rPr lang="es-ES" sz="1600" kern="1200" dirty="0" err="1" smtClean="0">
                          <a:solidFill>
                            <a:schemeClr val="dk1"/>
                          </a:solidFill>
                          <a:effectLst/>
                          <a:latin typeface="+mn-lt"/>
                          <a:ea typeface="+mn-ea"/>
                          <a:cs typeface="+mn-cs"/>
                        </a:rPr>
                        <a:t>prelación</a:t>
                      </a:r>
                      <a:r>
                        <a:rPr lang="es-ES" sz="1600" kern="1200" dirty="0" smtClean="0">
                          <a:solidFill>
                            <a:schemeClr val="dk1"/>
                          </a:solidFill>
                          <a:effectLst/>
                          <a:latin typeface="+mn-lt"/>
                          <a:ea typeface="+mn-ea"/>
                          <a:cs typeface="+mn-cs"/>
                        </a:rPr>
                        <a:t> de los candidatos propuestos por los partidos. </a:t>
                      </a:r>
                      <a:endParaRPr lang="es-ES" sz="1600" dirty="0" smtClean="0">
                        <a:effectLst/>
                      </a:endParaRPr>
                    </a:p>
                  </a:txBody>
                  <a:tcPr/>
                </a:tc>
              </a:tr>
            </a:tbl>
          </a:graphicData>
        </a:graphic>
      </p:graphicFrame>
    </p:spTree>
    <p:extLst>
      <p:ext uri="{BB962C8B-B14F-4D97-AF65-F5344CB8AC3E}">
        <p14:creationId xmlns:p14="http://schemas.microsoft.com/office/powerpoint/2010/main" val="3766407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err="1" smtClean="0"/>
              <a:t>Conversi</a:t>
            </a:r>
            <a:r>
              <a:rPr lang="es-ES" b="1" dirty="0" err="1" smtClean="0"/>
              <a:t>Ó</a:t>
            </a:r>
            <a:r>
              <a:rPr lang="es-ES" b="1" dirty="0" err="1" smtClean="0"/>
              <a:t>n</a:t>
            </a:r>
            <a:r>
              <a:rPr lang="es-ES" b="1" dirty="0" smtClean="0"/>
              <a:t> </a:t>
            </a:r>
            <a:r>
              <a:rPr lang="es-ES" b="1" dirty="0"/>
              <a:t>de votos en </a:t>
            </a:r>
            <a:r>
              <a:rPr lang="es-ES" b="1" dirty="0" smtClean="0"/>
              <a:t/>
            </a:r>
            <a:br>
              <a:rPr lang="es-ES" b="1" dirty="0" smtClean="0"/>
            </a:br>
            <a:r>
              <a:rPr lang="es-ES" b="1" dirty="0" err="1" smtClean="0"/>
              <a:t>escaÑos</a:t>
            </a:r>
            <a:r>
              <a:rPr lang="es-ES" b="1" dirty="0" smtClean="0"/>
              <a:t> </a:t>
            </a:r>
            <a:r>
              <a:rPr lang="es-ES" dirty="0"/>
              <a:t/>
            </a:r>
            <a:br>
              <a:rPr lang="es-ES" dirty="0"/>
            </a:br>
            <a:endParaRPr lang="es-ES" dirty="0"/>
          </a:p>
        </p:txBody>
      </p:sp>
      <p:sp>
        <p:nvSpPr>
          <p:cNvPr id="3" name="Marcador de contenido 2"/>
          <p:cNvSpPr>
            <a:spLocks noGrp="1"/>
          </p:cNvSpPr>
          <p:nvPr>
            <p:ph idx="1"/>
          </p:nvPr>
        </p:nvSpPr>
        <p:spPr/>
        <p:txBody>
          <a:bodyPr/>
          <a:lstStyle/>
          <a:p>
            <a:r>
              <a:rPr lang="es-ES" b="1" dirty="0"/>
              <a:t>Reglas de </a:t>
            </a:r>
            <a:r>
              <a:rPr lang="es-ES" b="1" dirty="0" err="1"/>
              <a:t>decisión</a:t>
            </a:r>
            <a:r>
              <a:rPr lang="es-ES" b="1" dirty="0"/>
              <a:t>: </a:t>
            </a:r>
            <a:endParaRPr lang="es-ES" b="1" dirty="0" smtClean="0"/>
          </a:p>
          <a:p>
            <a:endParaRPr lang="es-ES" dirty="0"/>
          </a:p>
          <a:p>
            <a:pPr algn="just"/>
            <a:r>
              <a:rPr lang="es-ES" dirty="0"/>
              <a:t>Su objetivo es determinar </a:t>
            </a:r>
            <a:r>
              <a:rPr lang="es-ES" dirty="0" err="1"/>
              <a:t>cuáles</a:t>
            </a:r>
            <a:r>
              <a:rPr lang="es-ES" dirty="0"/>
              <a:t> partidos o candidatos obtuvieron el </a:t>
            </a:r>
            <a:r>
              <a:rPr lang="es-ES" dirty="0" err="1"/>
              <a:t>escaño</a:t>
            </a:r>
            <a:r>
              <a:rPr lang="es-ES" dirty="0"/>
              <a:t> o los </a:t>
            </a:r>
            <a:r>
              <a:rPr lang="es-ES" dirty="0" err="1"/>
              <a:t>escaños</a:t>
            </a:r>
            <a:r>
              <a:rPr lang="es-ES" dirty="0"/>
              <a:t> en disputa. </a:t>
            </a:r>
            <a:endParaRPr lang="es-ES" dirty="0"/>
          </a:p>
          <a:p>
            <a:pPr marL="114300" indent="0">
              <a:buNone/>
            </a:pPr>
            <a:endParaRPr lang="es-ES" dirty="0" smtClean="0"/>
          </a:p>
          <a:p>
            <a:pPr marL="114300" indent="0">
              <a:buNone/>
            </a:pPr>
            <a:endParaRPr lang="es-ES" dirty="0"/>
          </a:p>
          <a:p>
            <a:pPr marL="114300" indent="0">
              <a:buNone/>
            </a:pP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2227266593"/>
              </p:ext>
            </p:extLst>
          </p:nvPr>
        </p:nvGraphicFramePr>
        <p:xfrm>
          <a:off x="1835696" y="4365104"/>
          <a:ext cx="6096000" cy="741680"/>
        </p:xfrm>
        <a:graphic>
          <a:graphicData uri="http://schemas.openxmlformats.org/drawingml/2006/table">
            <a:tbl>
              <a:tblPr firstRow="1" bandRow="1">
                <a:tableStyleId>{5C22544A-7EE6-4342-B048-85BDC9FD1C3A}</a:tableStyleId>
              </a:tblPr>
              <a:tblGrid>
                <a:gridCol w="6096000"/>
              </a:tblGrid>
              <a:tr h="370840">
                <a:tc>
                  <a:txBody>
                    <a:bodyPr/>
                    <a:lstStyle/>
                    <a:p>
                      <a:pPr algn="ctr"/>
                      <a:r>
                        <a:rPr lang="es-ES" dirty="0" err="1" smtClean="0"/>
                        <a:t>Representación</a:t>
                      </a:r>
                      <a:r>
                        <a:rPr lang="es-ES" dirty="0" smtClean="0"/>
                        <a:t> proporcional </a:t>
                      </a:r>
                      <a:endParaRPr lang="es-E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t>Regla de </a:t>
                      </a:r>
                      <a:r>
                        <a:rPr lang="es-ES" b="1" dirty="0" err="1" smtClean="0"/>
                        <a:t>mayoría</a:t>
                      </a:r>
                      <a:r>
                        <a:rPr lang="es-ES" b="1" dirty="0" smtClean="0"/>
                        <a:t> </a:t>
                      </a:r>
                    </a:p>
                  </a:txBody>
                  <a:tcPr/>
                </a:tc>
              </a:tr>
            </a:tbl>
          </a:graphicData>
        </a:graphic>
      </p:graphicFrame>
    </p:spTree>
    <p:extLst>
      <p:ext uri="{BB962C8B-B14F-4D97-AF65-F5344CB8AC3E}">
        <p14:creationId xmlns:p14="http://schemas.microsoft.com/office/powerpoint/2010/main" val="3974895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marL="114300" indent="0">
              <a:buNone/>
            </a:pPr>
            <a:endParaRPr lang="es-ES" b="1" dirty="0" smtClean="0"/>
          </a:p>
          <a:p>
            <a:pPr marL="114300" indent="0">
              <a:buNone/>
            </a:pPr>
            <a:r>
              <a:rPr lang="es-ES" b="1" dirty="0" err="1" smtClean="0"/>
              <a:t>Fórmula</a:t>
            </a:r>
            <a:r>
              <a:rPr lang="es-ES" b="1" dirty="0" smtClean="0"/>
              <a:t> </a:t>
            </a:r>
            <a:r>
              <a:rPr lang="es-ES" b="1" dirty="0"/>
              <a:t>electoral de </a:t>
            </a:r>
            <a:r>
              <a:rPr lang="es-ES" b="1" dirty="0" err="1"/>
              <a:t>mayoría</a:t>
            </a:r>
            <a:r>
              <a:rPr lang="es-ES" b="1" dirty="0"/>
              <a:t>: </a:t>
            </a:r>
            <a:endParaRPr lang="es-ES" dirty="0"/>
          </a:p>
          <a:p>
            <a:pPr marL="114300" indent="0">
              <a:buNone/>
            </a:pPr>
            <a:endParaRPr lang="es-ES" dirty="0" smtClean="0"/>
          </a:p>
          <a:p>
            <a:pPr marL="114300" indent="0">
              <a:buNone/>
            </a:pPr>
            <a:r>
              <a:rPr lang="es-ES" dirty="0" smtClean="0"/>
              <a:t>Es </a:t>
            </a:r>
            <a:r>
              <a:rPr lang="es-ES" dirty="0"/>
              <a:t>el procedimiento a </a:t>
            </a:r>
            <a:r>
              <a:rPr lang="es-ES" dirty="0" err="1"/>
              <a:t>través</a:t>
            </a:r>
            <a:r>
              <a:rPr lang="es-ES" dirty="0"/>
              <a:t> del cual se determina al ganador o ganadores de la </a:t>
            </a:r>
            <a:r>
              <a:rPr lang="es-ES" dirty="0" err="1"/>
              <a:t>elección</a:t>
            </a:r>
            <a:r>
              <a:rPr lang="es-ES" dirty="0"/>
              <a:t>. </a:t>
            </a:r>
            <a:endParaRPr lang="es-ES" dirty="0"/>
          </a:p>
          <a:p>
            <a:pPr marL="114300" indent="0">
              <a:buNone/>
            </a:pPr>
            <a:endParaRPr lang="es-ES" dirty="0" smtClean="0"/>
          </a:p>
          <a:p>
            <a:pPr marL="114300" indent="0">
              <a:buNone/>
            </a:pP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1365678764"/>
              </p:ext>
            </p:extLst>
          </p:nvPr>
        </p:nvGraphicFramePr>
        <p:xfrm>
          <a:off x="1259632" y="4437112"/>
          <a:ext cx="6096000" cy="741680"/>
        </p:xfrm>
        <a:graphic>
          <a:graphicData uri="http://schemas.openxmlformats.org/drawingml/2006/table">
            <a:tbl>
              <a:tblPr firstRow="1" bandRow="1">
                <a:tableStyleId>{5C22544A-7EE6-4342-B048-85BDC9FD1C3A}</a:tableStyleId>
              </a:tblPr>
              <a:tblGrid>
                <a:gridCol w="3048000"/>
                <a:gridCol w="3048000"/>
              </a:tblGrid>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800" b="1" kern="1200" dirty="0" smtClean="0">
                          <a:solidFill>
                            <a:schemeClr val="lt1"/>
                          </a:solidFill>
                          <a:effectLst/>
                          <a:latin typeface="+mn-lt"/>
                          <a:ea typeface="+mn-ea"/>
                          <a:cs typeface="+mn-cs"/>
                        </a:rPr>
                        <a:t>Mayoritaria </a:t>
                      </a:r>
                      <a:endParaRPr lang="es-ES" dirty="0" smtClean="0">
                        <a:effectLst/>
                      </a:endParaRPr>
                    </a:p>
                    <a:p>
                      <a:endParaRPr lang="es-E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b="1" kern="1200" dirty="0" smtClean="0">
                          <a:solidFill>
                            <a:schemeClr val="lt1"/>
                          </a:solidFill>
                          <a:effectLst/>
                          <a:latin typeface="+mn-lt"/>
                          <a:ea typeface="+mn-ea"/>
                          <a:cs typeface="+mn-cs"/>
                        </a:rPr>
                        <a:t>Relativa </a:t>
                      </a:r>
                      <a:endParaRPr lang="es-ES" dirty="0" smtClean="0">
                        <a:effectLst/>
                      </a:endParaRPr>
                    </a:p>
                  </a:txBody>
                  <a:tcPr/>
                </a:tc>
              </a:tr>
              <a:tr h="370840">
                <a:tc vMerge="1">
                  <a:txBody>
                    <a:bodyPr/>
                    <a:lstStyle/>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800" kern="1200" dirty="0" smtClean="0">
                          <a:solidFill>
                            <a:schemeClr val="dk1"/>
                          </a:solidFill>
                          <a:effectLst/>
                          <a:latin typeface="+mn-lt"/>
                          <a:ea typeface="+mn-ea"/>
                          <a:cs typeface="+mn-cs"/>
                        </a:rPr>
                        <a:t>Absoluta </a:t>
                      </a:r>
                      <a:endParaRPr lang="es-ES" dirty="0" smtClean="0">
                        <a:effectLst/>
                      </a:endParaRPr>
                    </a:p>
                  </a:txBody>
                  <a:tcPr/>
                </a:tc>
              </a:tr>
            </a:tbl>
          </a:graphicData>
        </a:graphic>
      </p:graphicFrame>
    </p:spTree>
    <p:extLst>
      <p:ext uri="{BB962C8B-B14F-4D97-AF65-F5344CB8AC3E}">
        <p14:creationId xmlns:p14="http://schemas.microsoft.com/office/powerpoint/2010/main" val="41894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20174</TotalTime>
  <Words>2863</Words>
  <Application>Microsoft Macintosh PowerPoint</Application>
  <PresentationFormat>Presentación en pantalla (4:3)</PresentationFormat>
  <Paragraphs>257</Paragraphs>
  <Slides>40</Slides>
  <Notes>0</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Boticario</vt:lpstr>
      <vt:lpstr>DIPLOMADO EN DERECHO ELECTORAL</vt:lpstr>
      <vt:lpstr>Presentación de PowerPoint</vt:lpstr>
      <vt:lpstr>Concepto de sistema electoral </vt:lpstr>
      <vt:lpstr>Variables  </vt:lpstr>
      <vt:lpstr> Características de las circunscripciones  </vt:lpstr>
      <vt:lpstr> CaracterÍsticas de las circunscripciones  </vt:lpstr>
      <vt:lpstr> Formas de candidatura y de votaciÓn  </vt:lpstr>
      <vt:lpstr> ConversiÓn de votos en  escaÑos  </vt:lpstr>
      <vt:lpstr>Presentación de PowerPoint</vt:lpstr>
      <vt:lpstr> FÓrmulas electorales de representaciÓn proporcional  </vt:lpstr>
      <vt:lpstr>UMBRAL O BARRERA  </vt:lpstr>
      <vt:lpstr>Tamaño de la asamblea  </vt:lpstr>
      <vt:lpstr>CLASIFICACIÓN DE LOS SISTEMAS ELECTORALES  </vt:lpstr>
      <vt:lpstr>Sistemas  MAYORITARIOS</vt:lpstr>
      <vt:lpstr>SISTEmas proporcionales  </vt:lpstr>
      <vt:lpstr> Sistemas electorales mixtos o combinados  </vt:lpstr>
      <vt:lpstr> Relaciones entre los sistemas electoral y de partidos  </vt:lpstr>
      <vt:lpstr>Reforma constitucional 2014 sistema electoral  </vt:lpstr>
      <vt:lpstr> Reforma constitucional 2014 sistema electoral  </vt:lpstr>
      <vt:lpstr>      Acciones de inconstitucionalidad 22/2014, 26/2014, 28/2014 y 30/2014     </vt:lpstr>
      <vt:lpstr>Acciones de inconstitucionalidad 22/2014, 26/2014, 28/2014 y 30/2014 </vt:lpstr>
      <vt:lpstr>Presentación de PowerPoint</vt:lpstr>
      <vt:lpstr>Presentación de PowerPoint</vt:lpstr>
      <vt:lpstr>Presentación de PowerPoint</vt:lpstr>
      <vt:lpstr> estatalización EN LA CREACION DE LAS NORMAS JURÍDICAS</vt:lpstr>
      <vt:lpstr>Presentación de PowerPoint</vt:lpstr>
      <vt:lpstr>Presentación de PowerPoint</vt:lpstr>
      <vt:lpstr>Presentación de PowerPoint</vt:lpstr>
      <vt:lpstr>Presentación de PowerPoint</vt:lpstr>
      <vt:lpstr>CONSULTAS POPULARES</vt:lpstr>
      <vt:lpstr>Consultas populares procedimiento</vt:lpstr>
      <vt:lpstr>Consultas municipales </vt:lpstr>
      <vt:lpstr>Temas restringidos en las consultas populares</vt:lpstr>
      <vt:lpstr>Resolución de procedencia constitucional del tema de la consulta</vt:lpstr>
      <vt:lpstr>Participación de la autoridad electoral en las consultas</vt:lpstr>
      <vt:lpstr>Realización de la jornada electoral</vt:lpstr>
      <vt:lpstr>Resultado vinculatorio de la consulta popular</vt:lpstr>
      <vt:lpstr>Iniciativa ciudadana de leyes</vt:lpstr>
      <vt:lpstr>Iniciativa ciudadana de leyes</vt:lpstr>
      <vt:lpstr>TABASCO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 Angel</dc:creator>
  <cp:lastModifiedBy>Oscar  Rebolledo Herrera</cp:lastModifiedBy>
  <cp:revision>60</cp:revision>
  <dcterms:created xsi:type="dcterms:W3CDTF">2014-03-06T21:55:09Z</dcterms:created>
  <dcterms:modified xsi:type="dcterms:W3CDTF">2017-08-18T17:04:27Z</dcterms:modified>
</cp:coreProperties>
</file>